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66" r:id="rId3"/>
    <p:sldId id="272" r:id="rId4"/>
    <p:sldId id="269" r:id="rId5"/>
    <p:sldId id="257" r:id="rId6"/>
    <p:sldId id="261" r:id="rId7"/>
    <p:sldId id="282" r:id="rId8"/>
    <p:sldId id="277" r:id="rId9"/>
    <p:sldId id="278" r:id="rId10"/>
    <p:sldId id="276" r:id="rId11"/>
    <p:sldId id="265" r:id="rId12"/>
    <p:sldId id="274" r:id="rId13"/>
    <p:sldId id="279" r:id="rId14"/>
    <p:sldId id="270" r:id="rId15"/>
    <p:sldId id="260" r:id="rId16"/>
    <p:sldId id="264" r:id="rId17"/>
    <p:sldId id="26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oimhe O'Carroll" initials="CO" lastIdx="2" clrIdx="0">
    <p:extLst>
      <p:ext uri="{19B8F6BF-5375-455C-9EA6-DF929625EA0E}">
        <p15:presenceInfo xmlns:p15="http://schemas.microsoft.com/office/powerpoint/2012/main" userId="Caoimhe O'Carrol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5AE7C7-BAAB-E7C9-82A5-35FF29FD5DC4}" v="4689" dt="2022-01-12T03:53:01.939"/>
    <p1510:client id="{71175EE0-3E1E-84CA-BB3E-AB06E66B86F3}" v="2" dt="2021-07-16T11:31:54.327"/>
    <p1510:client id="{72DA897A-072D-46A6-95FB-53FD765A9FB0}" v="4817" dt="2021-07-16T13:44:30.504"/>
    <p1510:client id="{8666399D-095E-038A-0783-DCA409087524}" v="1113" dt="2021-07-16T12:13:03.043"/>
    <p1510:client id="{A394D0E6-7C00-4678-BB97-5D8A81FE5E18}" v="107" dt="2021-07-16T12:31:43.6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189" autoAdjust="0"/>
  </p:normalViewPr>
  <p:slideViewPr>
    <p:cSldViewPr snapToGrid="0">
      <p:cViewPr varScale="1">
        <p:scale>
          <a:sx n="59" d="100"/>
          <a:sy n="59" d="100"/>
        </p:scale>
        <p:origin x="115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0B7795-CFAB-453D-8299-E5B6B417E1F6}" type="datetimeFigureOut">
              <a:rPr lang="en-IE" smtClean="0"/>
              <a:t>18/02/2022</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B70644-133C-4EBD-87D1-1FAB9DB68E58}" type="slidenum">
              <a:rPr lang="en-IE" smtClean="0"/>
              <a:t>‹#›</a:t>
            </a:fld>
            <a:endParaRPr lang="en-IE"/>
          </a:p>
        </p:txBody>
      </p:sp>
    </p:spTree>
    <p:extLst>
      <p:ext uri="{BB962C8B-B14F-4D97-AF65-F5344CB8AC3E}">
        <p14:creationId xmlns:p14="http://schemas.microsoft.com/office/powerpoint/2010/main" val="269661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teachingandlearning.ie/vita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teachingandlearning.ie/vita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IE" sz="1800" b="0" i="0" u="none" strike="noStrike" dirty="0">
                <a:solidFill>
                  <a:srgbClr val="000000"/>
                </a:solidFill>
                <a:effectLst/>
                <a:latin typeface="Arial" panose="020B0604020202020204" pitchFamily="34" charset="0"/>
              </a:rPr>
              <a:t>Hello, it’s lovely to meet you all virtually and be with you today. My name is Megan O’ Connor, I am the Vice President for Academic Affairs for the Union of students in Ireland and I am here to talk to you about can we engage students as partners, to enhance teaching and learning in higher education. </a:t>
            </a:r>
            <a:endParaRPr lang="en-IE" b="0" dirty="0">
              <a:effectLst/>
            </a:endParaRPr>
          </a:p>
          <a:p>
            <a:pPr rtl="0">
              <a:spcBef>
                <a:spcPts val="0"/>
              </a:spcBef>
              <a:spcAft>
                <a:spcPts val="0"/>
              </a:spcAft>
            </a:pPr>
            <a:br>
              <a:rPr lang="en-IE" b="0" dirty="0">
                <a:effectLst/>
              </a:rPr>
            </a:br>
            <a:r>
              <a:rPr lang="en-IE" sz="1800" b="0" i="0" u="none" strike="noStrike" dirty="0">
                <a:solidFill>
                  <a:srgbClr val="000000"/>
                </a:solidFill>
                <a:effectLst/>
                <a:latin typeface="Arial" panose="020B0604020202020204" pitchFamily="34" charset="0"/>
              </a:rPr>
              <a:t>It’s a big question, as student engagement can be different for everyone but an incredibly important question and I hope you all leave here today with a little more of an idea as to how you can implement this within your own role in your institution.  </a:t>
            </a:r>
            <a:endParaRPr lang="en-IE" b="0" dirty="0">
              <a:effectLst/>
            </a:endParaRPr>
          </a:p>
          <a:p>
            <a:br>
              <a:rPr lang="en-IE" dirty="0"/>
            </a:br>
            <a:endParaRPr lang="en-IE" dirty="0"/>
          </a:p>
        </p:txBody>
      </p:sp>
      <p:sp>
        <p:nvSpPr>
          <p:cNvPr id="4" name="Slide Number Placeholder 3"/>
          <p:cNvSpPr>
            <a:spLocks noGrp="1"/>
          </p:cNvSpPr>
          <p:nvPr>
            <p:ph type="sldNum" sz="quarter" idx="5"/>
          </p:nvPr>
        </p:nvSpPr>
        <p:spPr/>
        <p:txBody>
          <a:bodyPr/>
          <a:lstStyle/>
          <a:p>
            <a:fld id="{54B70644-133C-4EBD-87D1-1FAB9DB68E58}" type="slidenum">
              <a:rPr lang="en-IE" smtClean="0"/>
              <a:t>1</a:t>
            </a:fld>
            <a:endParaRPr lang="en-IE"/>
          </a:p>
        </p:txBody>
      </p:sp>
    </p:spTree>
    <p:extLst>
      <p:ext uri="{BB962C8B-B14F-4D97-AF65-F5344CB8AC3E}">
        <p14:creationId xmlns:p14="http://schemas.microsoft.com/office/powerpoint/2010/main" val="2791548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IE" sz="1200" b="1" i="0" u="none" strike="noStrike" dirty="0">
                <a:solidFill>
                  <a:srgbClr val="000000"/>
                </a:solidFill>
                <a:effectLst/>
                <a:latin typeface="Arial" panose="020B0604020202020204" pitchFamily="34" charset="0"/>
              </a:rPr>
              <a:t>Why is it important </a:t>
            </a:r>
            <a:endParaRPr lang="en-IE" b="0" dirty="0">
              <a:effectLst/>
            </a:endParaRPr>
          </a:p>
          <a:p>
            <a:pPr rtl="0">
              <a:spcBef>
                <a:spcPts val="0"/>
              </a:spcBef>
              <a:spcAft>
                <a:spcPts val="0"/>
              </a:spcAft>
            </a:pPr>
            <a:r>
              <a:rPr lang="en-IE" sz="1200" b="0" i="0" u="none" strike="noStrike" dirty="0">
                <a:solidFill>
                  <a:srgbClr val="000000"/>
                </a:solidFill>
                <a:effectLst/>
                <a:latin typeface="Arial" panose="020B0604020202020204" pitchFamily="34" charset="0"/>
              </a:rPr>
              <a:t>Students are not the consumers of education provided, they are future professions. Future researches, teachers, healthcare workers etc. Students are experts in their own right and they should be co creators of their education </a:t>
            </a:r>
          </a:p>
          <a:p>
            <a:pPr rtl="0">
              <a:spcBef>
                <a:spcPts val="0"/>
              </a:spcBef>
              <a:spcAft>
                <a:spcPts val="0"/>
              </a:spcAft>
            </a:pPr>
            <a:endParaRPr lang="en-IE" b="0" dirty="0">
              <a:effectLst/>
            </a:endParaRPr>
          </a:p>
          <a:p>
            <a:pPr rtl="0">
              <a:spcBef>
                <a:spcPts val="0"/>
              </a:spcBef>
              <a:spcAft>
                <a:spcPts val="0"/>
              </a:spcAft>
            </a:pPr>
            <a:r>
              <a:rPr lang="en-IE" sz="1200" b="0" i="0" u="none" strike="noStrike" dirty="0">
                <a:solidFill>
                  <a:srgbClr val="000000"/>
                </a:solidFill>
                <a:effectLst/>
                <a:latin typeface="Arial" panose="020B0604020202020204" pitchFamily="34" charset="0"/>
              </a:rPr>
              <a:t>In Ireland, research is valued as the most important aspect of an academics career. </a:t>
            </a:r>
            <a:endParaRPr lang="en-IE" b="0" dirty="0">
              <a:effectLst/>
            </a:endParaRPr>
          </a:p>
          <a:p>
            <a:pPr rtl="0">
              <a:spcBef>
                <a:spcPts val="0"/>
              </a:spcBef>
              <a:spcAft>
                <a:spcPts val="0"/>
              </a:spcAft>
            </a:pPr>
            <a:br>
              <a:rPr lang="en-IE" b="0" dirty="0">
                <a:effectLst/>
              </a:rPr>
            </a:br>
            <a:r>
              <a:rPr lang="en-IE" sz="1200" b="0" i="0" u="none" strike="noStrike" dirty="0">
                <a:solidFill>
                  <a:srgbClr val="000000"/>
                </a:solidFill>
                <a:effectLst/>
                <a:latin typeface="Arial" panose="020B0604020202020204" pitchFamily="34" charset="0"/>
              </a:rPr>
              <a:t>Steps take by the National Forum for Teaching and Learning - VITAL week </a:t>
            </a:r>
            <a:endParaRPr lang="en-IE" b="0" dirty="0">
              <a:effectLst/>
            </a:endParaRPr>
          </a:p>
          <a:p>
            <a:pPr rtl="0">
              <a:spcBef>
                <a:spcPts val="0"/>
              </a:spcBef>
              <a:spcAft>
                <a:spcPts val="0"/>
              </a:spcAft>
            </a:pPr>
            <a:r>
              <a:rPr lang="en-IE" sz="1200" b="0" i="0" u="sng" strike="noStrike" dirty="0">
                <a:solidFill>
                  <a:srgbClr val="1155CC"/>
                </a:solidFill>
                <a:effectLst/>
                <a:latin typeface="Arial" panose="020B0604020202020204" pitchFamily="34" charset="0"/>
                <a:hlinkClick r:id="rId3"/>
              </a:rPr>
              <a:t>https://www.teachingandlearning.ie/vital/</a:t>
            </a:r>
            <a:r>
              <a:rPr lang="en-IE" sz="1200" b="0" i="0" u="none" strike="noStrike" dirty="0">
                <a:solidFill>
                  <a:srgbClr val="000000"/>
                </a:solidFill>
                <a:effectLst/>
                <a:latin typeface="Arial" panose="020B0604020202020204" pitchFamily="34" charset="0"/>
              </a:rPr>
              <a:t> </a:t>
            </a:r>
          </a:p>
          <a:p>
            <a:pPr rtl="0">
              <a:spcBef>
                <a:spcPts val="0"/>
              </a:spcBef>
              <a:spcAft>
                <a:spcPts val="0"/>
              </a:spcAft>
            </a:pPr>
            <a:r>
              <a:rPr lang="en-IE" sz="1200" b="1" i="0" u="none" strike="noStrike" dirty="0">
                <a:solidFill>
                  <a:srgbClr val="000000"/>
                </a:solidFill>
                <a:effectLst/>
                <a:latin typeface="Arial" panose="020B0604020202020204" pitchFamily="34" charset="0"/>
              </a:rPr>
              <a:t>Who are the relevant stakeholders </a:t>
            </a:r>
            <a:endParaRPr lang="en-IE" b="0" dirty="0">
              <a:effectLst/>
            </a:endParaRPr>
          </a:p>
          <a:p>
            <a:pPr rtl="0">
              <a:spcBef>
                <a:spcPts val="0"/>
              </a:spcBef>
              <a:spcAft>
                <a:spcPts val="0"/>
              </a:spcAft>
            </a:pPr>
            <a:r>
              <a:rPr lang="en-IE" sz="1200" b="0" i="0" u="none" strike="noStrike" dirty="0">
                <a:solidFill>
                  <a:srgbClr val="000000"/>
                </a:solidFill>
                <a:effectLst/>
                <a:latin typeface="Arial" panose="020B0604020202020204" pitchFamily="34" charset="0"/>
              </a:rPr>
              <a:t>HEI’s Students, Future students, the public - professionals, funding &amp; accreditation agencies, </a:t>
            </a:r>
            <a:endParaRPr lang="en-IE" b="0" dirty="0">
              <a:effectLst/>
            </a:endParaRPr>
          </a:p>
          <a:p>
            <a:pPr rtl="0">
              <a:spcBef>
                <a:spcPts val="0"/>
              </a:spcBef>
              <a:spcAft>
                <a:spcPts val="0"/>
              </a:spcAft>
            </a:pPr>
            <a:r>
              <a:rPr lang="en-IE" sz="1200" b="0" i="0" u="none" strike="noStrike" dirty="0">
                <a:solidFill>
                  <a:srgbClr val="000000"/>
                </a:solidFill>
                <a:effectLst/>
                <a:latin typeface="Arial" panose="020B0604020202020204" pitchFamily="34" charset="0"/>
              </a:rPr>
              <a:t>University management, parents (pay), the faculty,, alumni, </a:t>
            </a:r>
            <a:endParaRPr lang="en-IE" b="0" dirty="0">
              <a:effectLst/>
            </a:endParaRPr>
          </a:p>
          <a:p>
            <a:pPr rtl="0">
              <a:spcBef>
                <a:spcPts val="0"/>
              </a:spcBef>
              <a:spcAft>
                <a:spcPts val="0"/>
              </a:spcAft>
            </a:pPr>
            <a:endParaRPr lang="en-IE" b="0" dirty="0">
              <a:effectLst/>
            </a:endParaRPr>
          </a:p>
          <a:p>
            <a:endParaRPr lang="en-IE" dirty="0"/>
          </a:p>
        </p:txBody>
      </p:sp>
      <p:sp>
        <p:nvSpPr>
          <p:cNvPr id="4" name="Slide Number Placeholder 3"/>
          <p:cNvSpPr>
            <a:spLocks noGrp="1"/>
          </p:cNvSpPr>
          <p:nvPr>
            <p:ph type="sldNum" sz="quarter" idx="5"/>
          </p:nvPr>
        </p:nvSpPr>
        <p:spPr/>
        <p:txBody>
          <a:bodyPr/>
          <a:lstStyle/>
          <a:p>
            <a:fld id="{54B70644-133C-4EBD-87D1-1FAB9DB68E58}" type="slidenum">
              <a:rPr lang="en-IE" smtClean="0"/>
              <a:t>13</a:t>
            </a:fld>
            <a:endParaRPr lang="en-IE"/>
          </a:p>
        </p:txBody>
      </p:sp>
    </p:spTree>
    <p:extLst>
      <p:ext uri="{BB962C8B-B14F-4D97-AF65-F5344CB8AC3E}">
        <p14:creationId xmlns:p14="http://schemas.microsoft.com/office/powerpoint/2010/main" val="3178471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IE" sz="1200" b="0" i="0" u="none" strike="noStrike" dirty="0">
                <a:solidFill>
                  <a:srgbClr val="000000"/>
                </a:solidFill>
                <a:effectLst/>
                <a:latin typeface="Arial" panose="020B0604020202020204" pitchFamily="34" charset="0"/>
              </a:rPr>
              <a:t>So what is “student engagement”?</a:t>
            </a:r>
            <a:br>
              <a:rPr lang="en-IE" b="0" dirty="0">
                <a:effectLst/>
              </a:rPr>
            </a:br>
            <a:r>
              <a:rPr lang="en-IE" sz="1200" b="0" i="0" u="none" strike="noStrike" dirty="0">
                <a:solidFill>
                  <a:srgbClr val="000000"/>
                </a:solidFill>
                <a:effectLst/>
                <a:latin typeface="Arial" panose="020B0604020202020204" pitchFamily="34" charset="0"/>
              </a:rPr>
              <a:t>We hear a lot about the “student voice” and “students as partners” but what does that mean in practice? In truth, we could define student engagement in any way we want, as it is different for everyone and consequently, can be different to coordinate. </a:t>
            </a:r>
            <a:endParaRPr lang="en-IE" b="0" dirty="0">
              <a:effectLst/>
            </a:endParaRPr>
          </a:p>
          <a:p>
            <a:pPr rtl="0">
              <a:spcBef>
                <a:spcPts val="0"/>
              </a:spcBef>
              <a:spcAft>
                <a:spcPts val="0"/>
              </a:spcAft>
            </a:pPr>
            <a:br>
              <a:rPr lang="en-IE" b="0" dirty="0">
                <a:effectLst/>
              </a:rPr>
            </a:br>
            <a:r>
              <a:rPr lang="en-IE" sz="1200" b="0" i="0" u="none" strike="noStrike" dirty="0">
                <a:solidFill>
                  <a:srgbClr val="000000"/>
                </a:solidFill>
                <a:effectLst/>
                <a:latin typeface="Arial" panose="020B0604020202020204" pitchFamily="34" charset="0"/>
              </a:rPr>
              <a:t>We must have student centred outcomes and ensure that students play an active part, as co-creators in the decision making process. </a:t>
            </a:r>
            <a:endParaRPr lang="en-IE" b="0" dirty="0">
              <a:effectLst/>
            </a:endParaRPr>
          </a:p>
          <a:p>
            <a:pPr rtl="0">
              <a:spcBef>
                <a:spcPts val="0"/>
              </a:spcBef>
              <a:spcAft>
                <a:spcPts val="0"/>
              </a:spcAft>
            </a:pPr>
            <a:br>
              <a:rPr lang="en-IE" b="0" dirty="0">
                <a:effectLst/>
              </a:rPr>
            </a:br>
            <a:r>
              <a:rPr lang="en-IE" sz="1200" b="0" i="0" u="none" strike="noStrike" dirty="0">
                <a:solidFill>
                  <a:srgbClr val="000000"/>
                </a:solidFill>
                <a:effectLst/>
                <a:latin typeface="Arial" panose="020B0604020202020204" pitchFamily="34" charset="0"/>
              </a:rPr>
              <a:t>Meaningful student engagement is not gained from facilitating student representatives on a committee, but through dialogue, inclusivity and empowerment. </a:t>
            </a:r>
            <a:endParaRPr lang="en-IE" b="0" dirty="0">
              <a:effectLst/>
            </a:endParaRPr>
          </a:p>
          <a:p>
            <a:endParaRPr lang="en-IE" dirty="0"/>
          </a:p>
        </p:txBody>
      </p:sp>
      <p:sp>
        <p:nvSpPr>
          <p:cNvPr id="4" name="Slide Number Placeholder 3"/>
          <p:cNvSpPr>
            <a:spLocks noGrp="1"/>
          </p:cNvSpPr>
          <p:nvPr>
            <p:ph type="sldNum" sz="quarter" idx="5"/>
          </p:nvPr>
        </p:nvSpPr>
        <p:spPr/>
        <p:txBody>
          <a:bodyPr/>
          <a:lstStyle/>
          <a:p>
            <a:fld id="{54B70644-133C-4EBD-87D1-1FAB9DB68E58}" type="slidenum">
              <a:rPr lang="en-IE" smtClean="0"/>
              <a:t>2</a:t>
            </a:fld>
            <a:endParaRPr lang="en-IE"/>
          </a:p>
        </p:txBody>
      </p:sp>
    </p:spTree>
    <p:extLst>
      <p:ext uri="{BB962C8B-B14F-4D97-AF65-F5344CB8AC3E}">
        <p14:creationId xmlns:p14="http://schemas.microsoft.com/office/powerpoint/2010/main" val="724280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IE" sz="1200" b="0" i="0" u="none" strike="noStrike" dirty="0">
                <a:solidFill>
                  <a:srgbClr val="000000"/>
                </a:solidFill>
                <a:effectLst/>
                <a:latin typeface="Arial" panose="020B0604020202020204" pitchFamily="34" charset="0"/>
              </a:rPr>
              <a:t>So what is “student engagement”?</a:t>
            </a:r>
            <a:br>
              <a:rPr lang="en-IE" b="0" dirty="0">
                <a:effectLst/>
              </a:rPr>
            </a:br>
            <a:r>
              <a:rPr lang="en-IE" sz="1200" b="0" i="0" u="none" strike="noStrike" dirty="0">
                <a:solidFill>
                  <a:srgbClr val="000000"/>
                </a:solidFill>
                <a:effectLst/>
                <a:latin typeface="Arial" panose="020B0604020202020204" pitchFamily="34" charset="0"/>
              </a:rPr>
              <a:t>We hear a lot about the “student voice” and “students as partners” but what does that mean in practice? In truth, we could define student engagement in any way we want, as it is different for everyone and consequently, can be different to coordinate. </a:t>
            </a:r>
            <a:endParaRPr lang="en-IE" b="0" dirty="0">
              <a:effectLst/>
            </a:endParaRPr>
          </a:p>
          <a:p>
            <a:pPr rtl="0">
              <a:spcBef>
                <a:spcPts val="0"/>
              </a:spcBef>
              <a:spcAft>
                <a:spcPts val="0"/>
              </a:spcAft>
            </a:pPr>
            <a:br>
              <a:rPr lang="en-IE" b="0" dirty="0">
                <a:effectLst/>
              </a:rPr>
            </a:br>
            <a:r>
              <a:rPr lang="en-IE" sz="1200" b="0" i="0" u="none" strike="noStrike" dirty="0">
                <a:solidFill>
                  <a:srgbClr val="000000"/>
                </a:solidFill>
                <a:effectLst/>
                <a:latin typeface="Arial" panose="020B0604020202020204" pitchFamily="34" charset="0"/>
              </a:rPr>
              <a:t>We must have student centred outcomes and ensure that students play an active part, as co-creators in the decision making process. </a:t>
            </a:r>
            <a:endParaRPr lang="en-IE" b="0" dirty="0">
              <a:effectLst/>
            </a:endParaRPr>
          </a:p>
          <a:p>
            <a:pPr rtl="0">
              <a:spcBef>
                <a:spcPts val="0"/>
              </a:spcBef>
              <a:spcAft>
                <a:spcPts val="0"/>
              </a:spcAft>
            </a:pPr>
            <a:br>
              <a:rPr lang="en-IE" b="0" dirty="0">
                <a:effectLst/>
              </a:rPr>
            </a:br>
            <a:r>
              <a:rPr lang="en-IE" sz="1200" b="0" i="0" u="none" strike="noStrike" dirty="0">
                <a:solidFill>
                  <a:srgbClr val="000000"/>
                </a:solidFill>
                <a:effectLst/>
                <a:latin typeface="Arial" panose="020B0604020202020204" pitchFamily="34" charset="0"/>
              </a:rPr>
              <a:t>Meaningful student engagement is not gained from facilitating student representatives on a committee, but through dialogue, inclusivity and empowerment. </a:t>
            </a:r>
            <a:endParaRPr lang="en-IE" b="0" dirty="0">
              <a:effectLst/>
            </a:endParaRPr>
          </a:p>
          <a:p>
            <a:endParaRPr lang="en-IE" dirty="0"/>
          </a:p>
        </p:txBody>
      </p:sp>
      <p:sp>
        <p:nvSpPr>
          <p:cNvPr id="4" name="Slide Number Placeholder 3"/>
          <p:cNvSpPr>
            <a:spLocks noGrp="1"/>
          </p:cNvSpPr>
          <p:nvPr>
            <p:ph type="sldNum" sz="quarter" idx="5"/>
          </p:nvPr>
        </p:nvSpPr>
        <p:spPr/>
        <p:txBody>
          <a:bodyPr/>
          <a:lstStyle/>
          <a:p>
            <a:fld id="{54B70644-133C-4EBD-87D1-1FAB9DB68E58}" type="slidenum">
              <a:rPr lang="en-IE" smtClean="0"/>
              <a:t>3</a:t>
            </a:fld>
            <a:endParaRPr lang="en-IE"/>
          </a:p>
        </p:txBody>
      </p:sp>
    </p:spTree>
    <p:extLst>
      <p:ext uri="{BB962C8B-B14F-4D97-AF65-F5344CB8AC3E}">
        <p14:creationId xmlns:p14="http://schemas.microsoft.com/office/powerpoint/2010/main" val="2562169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IE" sz="1200" b="0" i="0" u="none" strike="noStrike" dirty="0">
                <a:solidFill>
                  <a:srgbClr val="000000"/>
                </a:solidFill>
                <a:effectLst/>
                <a:latin typeface="Arial" panose="020B0604020202020204" pitchFamily="34" charset="0"/>
              </a:rPr>
              <a:t>So what is “student engagement”?</a:t>
            </a:r>
            <a:br>
              <a:rPr lang="en-IE" b="0" dirty="0">
                <a:effectLst/>
              </a:rPr>
            </a:br>
            <a:r>
              <a:rPr lang="en-IE" sz="1200" b="0" i="0" u="none" strike="noStrike" dirty="0">
                <a:solidFill>
                  <a:srgbClr val="000000"/>
                </a:solidFill>
                <a:effectLst/>
                <a:latin typeface="Arial" panose="020B0604020202020204" pitchFamily="34" charset="0"/>
              </a:rPr>
              <a:t>We hear a lot about the “student voice” and “students as partners” but what does that mean in practice? In truth, we could define student engagement in any way we want, as it is different for everyone and consequently, can be different to coordinate. </a:t>
            </a:r>
            <a:endParaRPr lang="en-IE" b="0" dirty="0">
              <a:effectLst/>
            </a:endParaRPr>
          </a:p>
          <a:p>
            <a:pPr rtl="0">
              <a:spcBef>
                <a:spcPts val="0"/>
              </a:spcBef>
              <a:spcAft>
                <a:spcPts val="0"/>
              </a:spcAft>
            </a:pPr>
            <a:br>
              <a:rPr lang="en-IE" b="0" dirty="0">
                <a:effectLst/>
              </a:rPr>
            </a:br>
            <a:r>
              <a:rPr lang="en-IE" sz="1200" b="0" i="0" u="none" strike="noStrike" dirty="0">
                <a:solidFill>
                  <a:srgbClr val="000000"/>
                </a:solidFill>
                <a:effectLst/>
                <a:latin typeface="Arial" panose="020B0604020202020204" pitchFamily="34" charset="0"/>
              </a:rPr>
              <a:t>We must have student centred outcomes and ensure that students play an active part, as co-creators in the decision making process. </a:t>
            </a:r>
            <a:endParaRPr lang="en-IE" b="0" dirty="0">
              <a:effectLst/>
            </a:endParaRPr>
          </a:p>
          <a:p>
            <a:pPr rtl="0">
              <a:spcBef>
                <a:spcPts val="0"/>
              </a:spcBef>
              <a:spcAft>
                <a:spcPts val="0"/>
              </a:spcAft>
            </a:pPr>
            <a:br>
              <a:rPr lang="en-IE" b="0" dirty="0">
                <a:effectLst/>
              </a:rPr>
            </a:br>
            <a:r>
              <a:rPr lang="en-IE" sz="1200" b="0" i="0" u="none" strike="noStrike" dirty="0">
                <a:solidFill>
                  <a:srgbClr val="000000"/>
                </a:solidFill>
                <a:effectLst/>
                <a:latin typeface="Arial" panose="020B0604020202020204" pitchFamily="34" charset="0"/>
              </a:rPr>
              <a:t>Meaningful student engagement is not gained from facilitating student representatives on a committee, but through dialogue, inclusivity and empowerment. </a:t>
            </a:r>
            <a:endParaRPr lang="en-IE" b="0" dirty="0">
              <a:effectLst/>
            </a:endParaRPr>
          </a:p>
          <a:p>
            <a:endParaRPr lang="en-IE" dirty="0"/>
          </a:p>
        </p:txBody>
      </p:sp>
      <p:sp>
        <p:nvSpPr>
          <p:cNvPr id="4" name="Slide Number Placeholder 3"/>
          <p:cNvSpPr>
            <a:spLocks noGrp="1"/>
          </p:cNvSpPr>
          <p:nvPr>
            <p:ph type="sldNum" sz="quarter" idx="5"/>
          </p:nvPr>
        </p:nvSpPr>
        <p:spPr/>
        <p:txBody>
          <a:bodyPr/>
          <a:lstStyle/>
          <a:p>
            <a:fld id="{54B70644-133C-4EBD-87D1-1FAB9DB68E58}" type="slidenum">
              <a:rPr lang="en-IE" smtClean="0"/>
              <a:t>5</a:t>
            </a:fld>
            <a:endParaRPr lang="en-IE"/>
          </a:p>
        </p:txBody>
      </p:sp>
    </p:spTree>
    <p:extLst>
      <p:ext uri="{BB962C8B-B14F-4D97-AF65-F5344CB8AC3E}">
        <p14:creationId xmlns:p14="http://schemas.microsoft.com/office/powerpoint/2010/main" val="1710960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IE" sz="1200" b="0" i="0" u="none" strike="noStrike" dirty="0">
                <a:solidFill>
                  <a:srgbClr val="000000"/>
                </a:solidFill>
                <a:effectLst/>
                <a:latin typeface="Arial" panose="020B0604020202020204" pitchFamily="34" charset="0"/>
              </a:rPr>
              <a:t>So what is “student engagement”?</a:t>
            </a:r>
            <a:br>
              <a:rPr lang="en-IE" b="0" dirty="0">
                <a:effectLst/>
              </a:rPr>
            </a:br>
            <a:r>
              <a:rPr lang="en-IE" sz="1200" b="0" i="0" u="none" strike="noStrike" dirty="0">
                <a:solidFill>
                  <a:srgbClr val="000000"/>
                </a:solidFill>
                <a:effectLst/>
                <a:latin typeface="Arial" panose="020B0604020202020204" pitchFamily="34" charset="0"/>
              </a:rPr>
              <a:t>We hear a lot about the “student voice” and “students as partners” but what does that mean in practice? In truth, we could define student engagement in any way we want, as it is different for everyone and consequently, can be different to coordinate. </a:t>
            </a:r>
            <a:endParaRPr lang="en-IE" b="0" dirty="0">
              <a:effectLst/>
            </a:endParaRPr>
          </a:p>
          <a:p>
            <a:pPr rtl="0">
              <a:spcBef>
                <a:spcPts val="0"/>
              </a:spcBef>
              <a:spcAft>
                <a:spcPts val="0"/>
              </a:spcAft>
            </a:pPr>
            <a:br>
              <a:rPr lang="en-IE" b="0" dirty="0">
                <a:effectLst/>
              </a:rPr>
            </a:br>
            <a:r>
              <a:rPr lang="en-IE" sz="1200" b="0" i="0" u="none" strike="noStrike" dirty="0">
                <a:solidFill>
                  <a:srgbClr val="000000"/>
                </a:solidFill>
                <a:effectLst/>
                <a:latin typeface="Arial" panose="020B0604020202020204" pitchFamily="34" charset="0"/>
              </a:rPr>
              <a:t>We must have student centred outcomes and ensure that students play an active part, as co-creators in the decision making process. </a:t>
            </a:r>
            <a:endParaRPr lang="en-IE" b="0" dirty="0">
              <a:effectLst/>
            </a:endParaRPr>
          </a:p>
          <a:p>
            <a:pPr rtl="0">
              <a:spcBef>
                <a:spcPts val="0"/>
              </a:spcBef>
              <a:spcAft>
                <a:spcPts val="0"/>
              </a:spcAft>
            </a:pPr>
            <a:br>
              <a:rPr lang="en-IE" b="0" dirty="0">
                <a:effectLst/>
              </a:rPr>
            </a:br>
            <a:r>
              <a:rPr lang="en-IE" sz="1200" b="0" i="0" u="none" strike="noStrike" dirty="0">
                <a:solidFill>
                  <a:srgbClr val="000000"/>
                </a:solidFill>
                <a:effectLst/>
                <a:latin typeface="Arial" panose="020B0604020202020204" pitchFamily="34" charset="0"/>
              </a:rPr>
              <a:t>Meaningful student engagement is not gained from facilitating student representatives on a committee, but through dialogue, inclusivity and empowerment. </a:t>
            </a:r>
            <a:endParaRPr lang="en-IE" b="0" dirty="0">
              <a:effectLst/>
            </a:endParaRPr>
          </a:p>
          <a:p>
            <a:endParaRPr lang="en-IE" dirty="0"/>
          </a:p>
        </p:txBody>
      </p:sp>
      <p:sp>
        <p:nvSpPr>
          <p:cNvPr id="4" name="Slide Number Placeholder 3"/>
          <p:cNvSpPr>
            <a:spLocks noGrp="1"/>
          </p:cNvSpPr>
          <p:nvPr>
            <p:ph type="sldNum" sz="quarter" idx="5"/>
          </p:nvPr>
        </p:nvSpPr>
        <p:spPr/>
        <p:txBody>
          <a:bodyPr/>
          <a:lstStyle/>
          <a:p>
            <a:fld id="{54B70644-133C-4EBD-87D1-1FAB9DB68E58}" type="slidenum">
              <a:rPr lang="en-IE" smtClean="0"/>
              <a:t>8</a:t>
            </a:fld>
            <a:endParaRPr lang="en-IE"/>
          </a:p>
        </p:txBody>
      </p:sp>
    </p:spTree>
    <p:extLst>
      <p:ext uri="{BB962C8B-B14F-4D97-AF65-F5344CB8AC3E}">
        <p14:creationId xmlns:p14="http://schemas.microsoft.com/office/powerpoint/2010/main" val="1697017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IE" sz="1200" b="0" i="0" u="none" strike="noStrike" dirty="0">
                <a:solidFill>
                  <a:srgbClr val="000000"/>
                </a:solidFill>
                <a:effectLst/>
                <a:latin typeface="Arial" panose="020B0604020202020204" pitchFamily="34" charset="0"/>
              </a:rPr>
              <a:t>So what is “student engagement”?</a:t>
            </a:r>
            <a:br>
              <a:rPr lang="en-IE" b="0" dirty="0">
                <a:effectLst/>
              </a:rPr>
            </a:br>
            <a:r>
              <a:rPr lang="en-IE" sz="1200" b="0" i="0" u="none" strike="noStrike" dirty="0">
                <a:solidFill>
                  <a:srgbClr val="000000"/>
                </a:solidFill>
                <a:effectLst/>
                <a:latin typeface="Arial" panose="020B0604020202020204" pitchFamily="34" charset="0"/>
              </a:rPr>
              <a:t>We hear a lot about the “student voice” and “students as partners” but what does that mean in practice? In truth, we could define student engagement in any way we want, as it is different for everyone and consequently, can be different to coordinate. </a:t>
            </a:r>
            <a:endParaRPr lang="en-IE" b="0" dirty="0">
              <a:effectLst/>
            </a:endParaRPr>
          </a:p>
          <a:p>
            <a:pPr rtl="0">
              <a:spcBef>
                <a:spcPts val="0"/>
              </a:spcBef>
              <a:spcAft>
                <a:spcPts val="0"/>
              </a:spcAft>
            </a:pPr>
            <a:br>
              <a:rPr lang="en-IE" b="0" dirty="0">
                <a:effectLst/>
              </a:rPr>
            </a:br>
            <a:r>
              <a:rPr lang="en-IE" sz="1200" b="0" i="0" u="none" strike="noStrike" dirty="0">
                <a:solidFill>
                  <a:srgbClr val="000000"/>
                </a:solidFill>
                <a:effectLst/>
                <a:latin typeface="Arial" panose="020B0604020202020204" pitchFamily="34" charset="0"/>
              </a:rPr>
              <a:t>We must have student centred outcomes and ensure that students play an active part, as co-creators in the decision making process. </a:t>
            </a:r>
            <a:endParaRPr lang="en-IE" b="0" dirty="0">
              <a:effectLst/>
            </a:endParaRPr>
          </a:p>
          <a:p>
            <a:pPr rtl="0">
              <a:spcBef>
                <a:spcPts val="0"/>
              </a:spcBef>
              <a:spcAft>
                <a:spcPts val="0"/>
              </a:spcAft>
            </a:pPr>
            <a:br>
              <a:rPr lang="en-IE" b="0" dirty="0">
                <a:effectLst/>
              </a:rPr>
            </a:br>
            <a:r>
              <a:rPr lang="en-IE" sz="1200" b="0" i="0" u="none" strike="noStrike" dirty="0">
                <a:solidFill>
                  <a:srgbClr val="000000"/>
                </a:solidFill>
                <a:effectLst/>
                <a:latin typeface="Arial" panose="020B0604020202020204" pitchFamily="34" charset="0"/>
              </a:rPr>
              <a:t>Meaningful student engagement is not gained from facilitating student representatives on a committee, but through dialogue, inclusivity and empowerment. </a:t>
            </a:r>
            <a:endParaRPr lang="en-IE" b="0" dirty="0">
              <a:effectLst/>
            </a:endParaRPr>
          </a:p>
          <a:p>
            <a:endParaRPr lang="en-IE" dirty="0"/>
          </a:p>
        </p:txBody>
      </p:sp>
      <p:sp>
        <p:nvSpPr>
          <p:cNvPr id="4" name="Slide Number Placeholder 3"/>
          <p:cNvSpPr>
            <a:spLocks noGrp="1"/>
          </p:cNvSpPr>
          <p:nvPr>
            <p:ph type="sldNum" sz="quarter" idx="5"/>
          </p:nvPr>
        </p:nvSpPr>
        <p:spPr/>
        <p:txBody>
          <a:bodyPr/>
          <a:lstStyle/>
          <a:p>
            <a:fld id="{54B70644-133C-4EBD-87D1-1FAB9DB68E58}" type="slidenum">
              <a:rPr lang="en-IE" smtClean="0"/>
              <a:t>9</a:t>
            </a:fld>
            <a:endParaRPr lang="en-IE"/>
          </a:p>
        </p:txBody>
      </p:sp>
    </p:spTree>
    <p:extLst>
      <p:ext uri="{BB962C8B-B14F-4D97-AF65-F5344CB8AC3E}">
        <p14:creationId xmlns:p14="http://schemas.microsoft.com/office/powerpoint/2010/main" val="4125004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IE" sz="1200" b="0" i="0" u="none" strike="noStrike" dirty="0">
                <a:solidFill>
                  <a:srgbClr val="000000"/>
                </a:solidFill>
                <a:effectLst/>
                <a:latin typeface="Arial" panose="020B0604020202020204" pitchFamily="34" charset="0"/>
              </a:rPr>
              <a:t>So what is “student engagement”?</a:t>
            </a:r>
            <a:br>
              <a:rPr lang="en-IE" b="0" dirty="0">
                <a:effectLst/>
              </a:rPr>
            </a:br>
            <a:r>
              <a:rPr lang="en-IE" sz="1200" b="0" i="0" u="none" strike="noStrike" dirty="0">
                <a:solidFill>
                  <a:srgbClr val="000000"/>
                </a:solidFill>
                <a:effectLst/>
                <a:latin typeface="Arial" panose="020B0604020202020204" pitchFamily="34" charset="0"/>
              </a:rPr>
              <a:t>We hear a lot about the “student voice” and “students as partners” but what does that mean in practice? In truth, we could define student engagement in any way we want, as it is different for everyone and consequently, can be different to coordinate. </a:t>
            </a:r>
            <a:endParaRPr lang="en-IE" b="0" dirty="0">
              <a:effectLst/>
            </a:endParaRPr>
          </a:p>
          <a:p>
            <a:pPr rtl="0">
              <a:spcBef>
                <a:spcPts val="0"/>
              </a:spcBef>
              <a:spcAft>
                <a:spcPts val="0"/>
              </a:spcAft>
            </a:pPr>
            <a:br>
              <a:rPr lang="en-IE" b="0" dirty="0">
                <a:effectLst/>
              </a:rPr>
            </a:br>
            <a:r>
              <a:rPr lang="en-IE" sz="1200" b="0" i="0" u="none" strike="noStrike" dirty="0">
                <a:solidFill>
                  <a:srgbClr val="000000"/>
                </a:solidFill>
                <a:effectLst/>
                <a:latin typeface="Arial" panose="020B0604020202020204" pitchFamily="34" charset="0"/>
              </a:rPr>
              <a:t>We must have student centred outcomes and ensure that students play an active part, as co-creators in the decision making process. </a:t>
            </a:r>
            <a:endParaRPr lang="en-IE" b="0" dirty="0">
              <a:effectLst/>
            </a:endParaRPr>
          </a:p>
          <a:p>
            <a:pPr rtl="0">
              <a:spcBef>
                <a:spcPts val="0"/>
              </a:spcBef>
              <a:spcAft>
                <a:spcPts val="0"/>
              </a:spcAft>
            </a:pPr>
            <a:br>
              <a:rPr lang="en-IE" b="0" dirty="0">
                <a:effectLst/>
              </a:rPr>
            </a:br>
            <a:r>
              <a:rPr lang="en-IE" sz="1200" b="0" i="0" u="none" strike="noStrike" dirty="0">
                <a:solidFill>
                  <a:srgbClr val="000000"/>
                </a:solidFill>
                <a:effectLst/>
                <a:latin typeface="Arial" panose="020B0604020202020204" pitchFamily="34" charset="0"/>
              </a:rPr>
              <a:t>Meaningful student engagement is not gained from facilitating student representatives on a committee, but through dialogue, inclusivity and empowerment. </a:t>
            </a:r>
            <a:endParaRPr lang="en-IE" b="0" dirty="0">
              <a:effectLst/>
            </a:endParaRPr>
          </a:p>
          <a:p>
            <a:endParaRPr lang="en-IE" dirty="0"/>
          </a:p>
        </p:txBody>
      </p:sp>
      <p:sp>
        <p:nvSpPr>
          <p:cNvPr id="4" name="Slide Number Placeholder 3"/>
          <p:cNvSpPr>
            <a:spLocks noGrp="1"/>
          </p:cNvSpPr>
          <p:nvPr>
            <p:ph type="sldNum" sz="quarter" idx="5"/>
          </p:nvPr>
        </p:nvSpPr>
        <p:spPr/>
        <p:txBody>
          <a:bodyPr/>
          <a:lstStyle/>
          <a:p>
            <a:fld id="{54B70644-133C-4EBD-87D1-1FAB9DB68E58}" type="slidenum">
              <a:rPr lang="en-IE" smtClean="0"/>
              <a:t>10</a:t>
            </a:fld>
            <a:endParaRPr lang="en-IE"/>
          </a:p>
        </p:txBody>
      </p:sp>
    </p:spTree>
    <p:extLst>
      <p:ext uri="{BB962C8B-B14F-4D97-AF65-F5344CB8AC3E}">
        <p14:creationId xmlns:p14="http://schemas.microsoft.com/office/powerpoint/2010/main" val="1697090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Partnership denotes an engagement that is shared or equal (</a:t>
            </a:r>
            <a:r>
              <a:rPr lang="en-IE" dirty="0" err="1"/>
              <a:t>Felten</a:t>
            </a:r>
            <a:r>
              <a:rPr lang="en-IE" dirty="0"/>
              <a:t>, </a:t>
            </a:r>
            <a:r>
              <a:rPr lang="en-IE" dirty="0" err="1"/>
              <a:t>Bovill</a:t>
            </a:r>
            <a:r>
              <a:rPr lang="en-IE" dirty="0"/>
              <a:t>, and Cook-Sather, 2014), that provides co-ownership, and that creates space to actively work together, but not all students will take up those opportunities and staff may face limitations like workload and time. This requires us to explore why these limitations exist and to reconsider how engagement and partnership can be inclusive.</a:t>
            </a:r>
          </a:p>
        </p:txBody>
      </p:sp>
      <p:sp>
        <p:nvSpPr>
          <p:cNvPr id="4" name="Slide Number Placeholder 3"/>
          <p:cNvSpPr>
            <a:spLocks noGrp="1"/>
          </p:cNvSpPr>
          <p:nvPr>
            <p:ph type="sldNum" sz="quarter" idx="5"/>
          </p:nvPr>
        </p:nvSpPr>
        <p:spPr/>
        <p:txBody>
          <a:bodyPr/>
          <a:lstStyle/>
          <a:p>
            <a:fld id="{54B70644-133C-4EBD-87D1-1FAB9DB68E58}" type="slidenum">
              <a:rPr lang="en-IE" smtClean="0"/>
              <a:t>11</a:t>
            </a:fld>
            <a:endParaRPr lang="en-IE"/>
          </a:p>
        </p:txBody>
      </p:sp>
    </p:spTree>
    <p:extLst>
      <p:ext uri="{BB962C8B-B14F-4D97-AF65-F5344CB8AC3E}">
        <p14:creationId xmlns:p14="http://schemas.microsoft.com/office/powerpoint/2010/main" val="4001175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IE" sz="1200" b="1" i="0" u="none" strike="noStrike" dirty="0">
                <a:solidFill>
                  <a:srgbClr val="000000"/>
                </a:solidFill>
                <a:effectLst/>
                <a:latin typeface="Arial" panose="020B0604020202020204" pitchFamily="34" charset="0"/>
              </a:rPr>
              <a:t>Why is it important </a:t>
            </a:r>
            <a:endParaRPr lang="en-IE" b="0" dirty="0">
              <a:effectLst/>
            </a:endParaRPr>
          </a:p>
          <a:p>
            <a:pPr rtl="0">
              <a:spcBef>
                <a:spcPts val="0"/>
              </a:spcBef>
              <a:spcAft>
                <a:spcPts val="0"/>
              </a:spcAft>
            </a:pPr>
            <a:r>
              <a:rPr lang="en-IE" sz="1200" b="0" i="0" u="none" strike="noStrike" dirty="0">
                <a:solidFill>
                  <a:srgbClr val="000000"/>
                </a:solidFill>
                <a:effectLst/>
                <a:latin typeface="Arial" panose="020B0604020202020204" pitchFamily="34" charset="0"/>
              </a:rPr>
              <a:t>Students are not the consumers of education provided, they are future professions. Future researches, teachers, healthcare workers etc. Students are experts in their own right and they should be co creators of their education </a:t>
            </a:r>
          </a:p>
          <a:p>
            <a:pPr rtl="0">
              <a:spcBef>
                <a:spcPts val="0"/>
              </a:spcBef>
              <a:spcAft>
                <a:spcPts val="0"/>
              </a:spcAft>
            </a:pPr>
            <a:endParaRPr lang="en-IE" b="0" dirty="0">
              <a:effectLst/>
            </a:endParaRPr>
          </a:p>
          <a:p>
            <a:pPr rtl="0">
              <a:spcBef>
                <a:spcPts val="0"/>
              </a:spcBef>
              <a:spcAft>
                <a:spcPts val="0"/>
              </a:spcAft>
            </a:pPr>
            <a:r>
              <a:rPr lang="en-IE" sz="1200" b="0" i="0" u="none" strike="noStrike" dirty="0">
                <a:solidFill>
                  <a:srgbClr val="000000"/>
                </a:solidFill>
                <a:effectLst/>
                <a:latin typeface="Arial" panose="020B0604020202020204" pitchFamily="34" charset="0"/>
              </a:rPr>
              <a:t>In Ireland, research is valued as the most important aspect of an academics career. </a:t>
            </a:r>
            <a:endParaRPr lang="en-IE" b="0" dirty="0">
              <a:effectLst/>
            </a:endParaRPr>
          </a:p>
          <a:p>
            <a:pPr rtl="0">
              <a:spcBef>
                <a:spcPts val="0"/>
              </a:spcBef>
              <a:spcAft>
                <a:spcPts val="0"/>
              </a:spcAft>
            </a:pPr>
            <a:br>
              <a:rPr lang="en-IE" b="0" dirty="0">
                <a:effectLst/>
              </a:rPr>
            </a:br>
            <a:r>
              <a:rPr lang="en-IE" sz="1200" b="0" i="0" u="none" strike="noStrike" dirty="0">
                <a:solidFill>
                  <a:srgbClr val="000000"/>
                </a:solidFill>
                <a:effectLst/>
                <a:latin typeface="Arial" panose="020B0604020202020204" pitchFamily="34" charset="0"/>
              </a:rPr>
              <a:t>Steps take by the National Forum for Teaching and Learning - VITAL week </a:t>
            </a:r>
            <a:endParaRPr lang="en-IE" b="0" dirty="0">
              <a:effectLst/>
            </a:endParaRPr>
          </a:p>
          <a:p>
            <a:pPr rtl="0">
              <a:spcBef>
                <a:spcPts val="0"/>
              </a:spcBef>
              <a:spcAft>
                <a:spcPts val="0"/>
              </a:spcAft>
            </a:pPr>
            <a:r>
              <a:rPr lang="en-IE" sz="1200" b="0" i="0" u="sng" strike="noStrike" dirty="0">
                <a:solidFill>
                  <a:srgbClr val="1155CC"/>
                </a:solidFill>
                <a:effectLst/>
                <a:latin typeface="Arial" panose="020B0604020202020204" pitchFamily="34" charset="0"/>
                <a:hlinkClick r:id="rId3"/>
              </a:rPr>
              <a:t>https://www.teachingandlearning.ie/vital/</a:t>
            </a:r>
            <a:r>
              <a:rPr lang="en-IE" sz="1200" b="0" i="0" u="none" strike="noStrike" dirty="0">
                <a:solidFill>
                  <a:srgbClr val="000000"/>
                </a:solidFill>
                <a:effectLst/>
                <a:latin typeface="Arial" panose="020B0604020202020204" pitchFamily="34" charset="0"/>
              </a:rPr>
              <a:t> </a:t>
            </a:r>
          </a:p>
          <a:p>
            <a:pPr rtl="0">
              <a:spcBef>
                <a:spcPts val="0"/>
              </a:spcBef>
              <a:spcAft>
                <a:spcPts val="0"/>
              </a:spcAft>
            </a:pPr>
            <a:r>
              <a:rPr lang="en-IE" sz="1200" b="1" i="0" u="none" strike="noStrike" dirty="0">
                <a:solidFill>
                  <a:srgbClr val="000000"/>
                </a:solidFill>
                <a:effectLst/>
                <a:latin typeface="Arial" panose="020B0604020202020204" pitchFamily="34" charset="0"/>
              </a:rPr>
              <a:t>Who are the relevant stakeholders </a:t>
            </a:r>
            <a:endParaRPr lang="en-IE" b="0" dirty="0">
              <a:effectLst/>
            </a:endParaRPr>
          </a:p>
          <a:p>
            <a:pPr rtl="0">
              <a:spcBef>
                <a:spcPts val="0"/>
              </a:spcBef>
              <a:spcAft>
                <a:spcPts val="0"/>
              </a:spcAft>
            </a:pPr>
            <a:r>
              <a:rPr lang="en-IE" sz="1200" b="0" i="0" u="none" strike="noStrike" dirty="0">
                <a:solidFill>
                  <a:srgbClr val="000000"/>
                </a:solidFill>
                <a:effectLst/>
                <a:latin typeface="Arial" panose="020B0604020202020204" pitchFamily="34" charset="0"/>
              </a:rPr>
              <a:t>HEI’s Students, Future students, the public - professionals, funding &amp; accreditation agencies, </a:t>
            </a:r>
            <a:endParaRPr lang="en-IE" b="0" dirty="0">
              <a:effectLst/>
            </a:endParaRPr>
          </a:p>
          <a:p>
            <a:pPr rtl="0">
              <a:spcBef>
                <a:spcPts val="0"/>
              </a:spcBef>
              <a:spcAft>
                <a:spcPts val="0"/>
              </a:spcAft>
            </a:pPr>
            <a:r>
              <a:rPr lang="en-IE" sz="1200" b="0" i="0" u="none" strike="noStrike" dirty="0">
                <a:solidFill>
                  <a:srgbClr val="000000"/>
                </a:solidFill>
                <a:effectLst/>
                <a:latin typeface="Arial" panose="020B0604020202020204" pitchFamily="34" charset="0"/>
              </a:rPr>
              <a:t>University management, parents (pay), the faculty,, alumni, </a:t>
            </a:r>
            <a:endParaRPr lang="en-IE" b="0" dirty="0">
              <a:effectLst/>
            </a:endParaRPr>
          </a:p>
          <a:p>
            <a:pPr rtl="0">
              <a:spcBef>
                <a:spcPts val="0"/>
              </a:spcBef>
              <a:spcAft>
                <a:spcPts val="0"/>
              </a:spcAft>
            </a:pPr>
            <a:endParaRPr lang="en-IE" b="0" dirty="0">
              <a:effectLst/>
            </a:endParaRPr>
          </a:p>
          <a:p>
            <a:endParaRPr lang="en-IE" dirty="0"/>
          </a:p>
        </p:txBody>
      </p:sp>
      <p:sp>
        <p:nvSpPr>
          <p:cNvPr id="4" name="Slide Number Placeholder 3"/>
          <p:cNvSpPr>
            <a:spLocks noGrp="1"/>
          </p:cNvSpPr>
          <p:nvPr>
            <p:ph type="sldNum" sz="quarter" idx="5"/>
          </p:nvPr>
        </p:nvSpPr>
        <p:spPr/>
        <p:txBody>
          <a:bodyPr/>
          <a:lstStyle/>
          <a:p>
            <a:fld id="{54B70644-133C-4EBD-87D1-1FAB9DB68E58}" type="slidenum">
              <a:rPr lang="en-IE" smtClean="0"/>
              <a:t>12</a:t>
            </a:fld>
            <a:endParaRPr lang="en-IE"/>
          </a:p>
        </p:txBody>
      </p:sp>
    </p:spTree>
    <p:extLst>
      <p:ext uri="{BB962C8B-B14F-4D97-AF65-F5344CB8AC3E}">
        <p14:creationId xmlns:p14="http://schemas.microsoft.com/office/powerpoint/2010/main" val="3383303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7A237-03D9-4060-9DD6-A2E119C65F7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7E9A179A-3DA7-4D8C-87EA-8C24E44C4B1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Tree>
    <p:extLst>
      <p:ext uri="{BB962C8B-B14F-4D97-AF65-F5344CB8AC3E}">
        <p14:creationId xmlns:p14="http://schemas.microsoft.com/office/powerpoint/2010/main" val="3080273842"/>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814552"/>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mailto:academicaffairs@usi.i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669C2-32A0-43F9-B32D-998FFB0FEDDA}"/>
              </a:ext>
            </a:extLst>
          </p:cNvPr>
          <p:cNvSpPr>
            <a:spLocks noGrp="1"/>
          </p:cNvSpPr>
          <p:nvPr>
            <p:ph type="ctrTitle"/>
          </p:nvPr>
        </p:nvSpPr>
        <p:spPr/>
        <p:txBody>
          <a:bodyPr/>
          <a:lstStyle/>
          <a:p>
            <a:endParaRPr lang="en-IE"/>
          </a:p>
        </p:txBody>
      </p:sp>
      <p:sp>
        <p:nvSpPr>
          <p:cNvPr id="3" name="Subtitle 2">
            <a:extLst>
              <a:ext uri="{FF2B5EF4-FFF2-40B4-BE49-F238E27FC236}">
                <a16:creationId xmlns:a16="http://schemas.microsoft.com/office/drawing/2014/main" id="{81F703B4-1723-41D0-95A5-3596ED7CF9EC}"/>
              </a:ext>
            </a:extLst>
          </p:cNvPr>
          <p:cNvSpPr>
            <a:spLocks noGrp="1"/>
          </p:cNvSpPr>
          <p:nvPr>
            <p:ph type="subTitle" idx="1"/>
          </p:nvPr>
        </p:nvSpPr>
        <p:spPr/>
        <p:txBody>
          <a:bodyPr/>
          <a:lstStyle/>
          <a:p>
            <a:endParaRPr lang="en-IE"/>
          </a:p>
        </p:txBody>
      </p:sp>
      <p:pic>
        <p:nvPicPr>
          <p:cNvPr id="5" name="Picture 4" descr="Graphical user interface, application&#10;&#10;Description automatically generated">
            <a:extLst>
              <a:ext uri="{FF2B5EF4-FFF2-40B4-BE49-F238E27FC236}">
                <a16:creationId xmlns:a16="http://schemas.microsoft.com/office/drawing/2014/main" id="{DD053AFF-0CDC-4E17-ACC4-AB029450C4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332" y="-3829"/>
            <a:ext cx="12151895" cy="6817895"/>
          </a:xfrm>
          <a:prstGeom prst="rect">
            <a:avLst/>
          </a:prstGeom>
        </p:spPr>
      </p:pic>
      <p:pic>
        <p:nvPicPr>
          <p:cNvPr id="7" name="Picture 6" descr="Logo&#10;&#10;Description automatically generated">
            <a:extLst>
              <a:ext uri="{FF2B5EF4-FFF2-40B4-BE49-F238E27FC236}">
                <a16:creationId xmlns:a16="http://schemas.microsoft.com/office/drawing/2014/main" id="{0A0D3F59-79D3-45BC-8302-30253BEF43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2126" y="306790"/>
            <a:ext cx="2969018" cy="1628972"/>
          </a:xfrm>
          <a:prstGeom prst="rect">
            <a:avLst/>
          </a:prstGeom>
        </p:spPr>
      </p:pic>
      <p:sp>
        <p:nvSpPr>
          <p:cNvPr id="8" name="TextBox 7">
            <a:extLst>
              <a:ext uri="{FF2B5EF4-FFF2-40B4-BE49-F238E27FC236}">
                <a16:creationId xmlns:a16="http://schemas.microsoft.com/office/drawing/2014/main" id="{5F7BBFF4-71FF-46E0-BC16-65431DBD5577}"/>
              </a:ext>
            </a:extLst>
          </p:cNvPr>
          <p:cNvSpPr txBox="1"/>
          <p:nvPr/>
        </p:nvSpPr>
        <p:spPr>
          <a:xfrm>
            <a:off x="2870678" y="2629086"/>
            <a:ext cx="6158435" cy="1938992"/>
          </a:xfrm>
          <a:prstGeom prst="rect">
            <a:avLst/>
          </a:prstGeom>
          <a:noFill/>
        </p:spPr>
        <p:txBody>
          <a:bodyPr wrap="square" lIns="91440" tIns="45720" rIns="91440" bIns="45720" rtlCol="0" anchor="t">
            <a:spAutoFit/>
          </a:bodyPr>
          <a:lstStyle/>
          <a:p>
            <a:r>
              <a:rPr lang="en-IE" sz="4000" dirty="0">
                <a:latin typeface="Arial"/>
                <a:cs typeface="Arial"/>
              </a:rPr>
              <a:t>The Student Perspective on Student Success </a:t>
            </a:r>
          </a:p>
          <a:p>
            <a:endParaRPr lang="en-IE" sz="40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D63F882-1AF2-47B3-93EE-4142705CE15E}"/>
              </a:ext>
            </a:extLst>
          </p:cNvPr>
          <p:cNvSpPr txBox="1"/>
          <p:nvPr/>
        </p:nvSpPr>
        <p:spPr>
          <a:xfrm>
            <a:off x="2876071" y="4304818"/>
            <a:ext cx="7033846" cy="769441"/>
          </a:xfrm>
          <a:prstGeom prst="rect">
            <a:avLst/>
          </a:prstGeom>
          <a:noFill/>
        </p:spPr>
        <p:txBody>
          <a:bodyPr wrap="square" rtlCol="0">
            <a:spAutoFit/>
          </a:bodyPr>
          <a:lstStyle/>
          <a:p>
            <a:r>
              <a:rPr lang="en-IE" sz="2400" dirty="0"/>
              <a:t>Megan O’ Connor </a:t>
            </a:r>
          </a:p>
          <a:p>
            <a:r>
              <a:rPr lang="en-IE" sz="2000" dirty="0"/>
              <a:t>Vice President for Academic Affairs, Union of Students Ireland </a:t>
            </a:r>
          </a:p>
        </p:txBody>
      </p:sp>
    </p:spTree>
    <p:extLst>
      <p:ext uri="{BB962C8B-B14F-4D97-AF65-F5344CB8AC3E}">
        <p14:creationId xmlns:p14="http://schemas.microsoft.com/office/powerpoint/2010/main" val="4126588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able&#10;&#10;Description automatically generated">
            <a:extLst>
              <a:ext uri="{FF2B5EF4-FFF2-40B4-BE49-F238E27FC236}">
                <a16:creationId xmlns:a16="http://schemas.microsoft.com/office/drawing/2014/main" id="{A7861573-1574-47DF-B887-596072D969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Logo&#10;&#10;Description automatically generated">
            <a:extLst>
              <a:ext uri="{FF2B5EF4-FFF2-40B4-BE49-F238E27FC236}">
                <a16:creationId xmlns:a16="http://schemas.microsoft.com/office/drawing/2014/main" id="{30D513FD-E6A9-40CB-8802-E5830DF84A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092" y="5849558"/>
            <a:ext cx="1648673" cy="899615"/>
          </a:xfrm>
          <a:prstGeom prst="rect">
            <a:avLst/>
          </a:prstGeom>
        </p:spPr>
      </p:pic>
      <p:sp>
        <p:nvSpPr>
          <p:cNvPr id="12" name="TextBox 11">
            <a:extLst>
              <a:ext uri="{FF2B5EF4-FFF2-40B4-BE49-F238E27FC236}">
                <a16:creationId xmlns:a16="http://schemas.microsoft.com/office/drawing/2014/main" id="{B27DCB65-1816-4485-843B-AE01E2A1FD82}"/>
              </a:ext>
            </a:extLst>
          </p:cNvPr>
          <p:cNvSpPr txBox="1"/>
          <p:nvPr/>
        </p:nvSpPr>
        <p:spPr>
          <a:xfrm>
            <a:off x="1296027" y="268843"/>
            <a:ext cx="6251293" cy="707886"/>
          </a:xfrm>
          <a:prstGeom prst="rect">
            <a:avLst/>
          </a:prstGeom>
          <a:noFill/>
        </p:spPr>
        <p:txBody>
          <a:bodyPr wrap="square" lIns="91440" tIns="45720" rIns="91440" bIns="45720" rtlCol="0" anchor="t">
            <a:spAutoFit/>
          </a:bodyPr>
          <a:lstStyle/>
          <a:p>
            <a:r>
              <a:rPr lang="en-IE" sz="4000" dirty="0">
                <a:solidFill>
                  <a:schemeClr val="bg1">
                    <a:lumMod val="95000"/>
                  </a:schemeClr>
                </a:solidFill>
                <a:latin typeface="Arial"/>
                <a:cs typeface="Arial"/>
              </a:rPr>
              <a:t>Student Representation</a:t>
            </a:r>
            <a:endParaRPr lang="en-IE" sz="4000" dirty="0">
              <a:solidFill>
                <a:schemeClr val="bg1">
                  <a:lumMod val="95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0DF4AE8-DD3A-4D22-AD23-41B9890767FB}"/>
              </a:ext>
            </a:extLst>
          </p:cNvPr>
          <p:cNvSpPr txBox="1"/>
          <p:nvPr/>
        </p:nvSpPr>
        <p:spPr>
          <a:xfrm>
            <a:off x="2967571" y="5229599"/>
            <a:ext cx="687678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GB" sz="2000" dirty="0">
              <a:cs typeface="Calibri"/>
            </a:endParaRPr>
          </a:p>
          <a:p>
            <a:pPr marL="285750" indent="-285750">
              <a:buFont typeface="Arial"/>
              <a:buChar char="•"/>
            </a:pPr>
            <a:endParaRPr lang="en-GB" sz="2000" dirty="0">
              <a:cs typeface="Calibri"/>
            </a:endParaRPr>
          </a:p>
          <a:p>
            <a:pPr marL="285750" indent="-285750">
              <a:buFont typeface="Arial"/>
              <a:buChar char="•"/>
            </a:pPr>
            <a:endParaRPr lang="en-GB" sz="2000" dirty="0">
              <a:cs typeface="Calibri"/>
            </a:endParaRPr>
          </a:p>
        </p:txBody>
      </p:sp>
      <p:sp>
        <p:nvSpPr>
          <p:cNvPr id="3" name="TextBox 2">
            <a:extLst>
              <a:ext uri="{FF2B5EF4-FFF2-40B4-BE49-F238E27FC236}">
                <a16:creationId xmlns:a16="http://schemas.microsoft.com/office/drawing/2014/main" id="{D4DD1B62-8B9F-4669-AEE8-04CC54E19CE9}"/>
              </a:ext>
            </a:extLst>
          </p:cNvPr>
          <p:cNvSpPr txBox="1"/>
          <p:nvPr/>
        </p:nvSpPr>
        <p:spPr>
          <a:xfrm>
            <a:off x="838694" y="1648645"/>
            <a:ext cx="10514612"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IE" dirty="0">
                <a:ea typeface="+mn-lt"/>
                <a:cs typeface="+mn-lt"/>
              </a:rPr>
              <a:t>The way students’ unions are current organised is due to the way in which higher education has become more accessible to a more diverse student population, but also because of inequality and inaccessibility</a:t>
            </a:r>
            <a:endParaRPr lang="en-GB" dirty="0">
              <a:ea typeface="+mn-lt"/>
              <a:cs typeface="+mn-lt"/>
            </a:endParaRPr>
          </a:p>
          <a:p>
            <a:pPr marL="285750" indent="-285750">
              <a:buFont typeface="Arial"/>
              <a:buChar char="•"/>
            </a:pPr>
            <a:endParaRPr lang="en-IE" dirty="0">
              <a:ea typeface="+mn-lt"/>
              <a:cs typeface="+mn-lt"/>
            </a:endParaRPr>
          </a:p>
          <a:p>
            <a:pPr marL="285750" indent="-285750">
              <a:buFont typeface="Arial"/>
              <a:buChar char="•"/>
            </a:pPr>
            <a:r>
              <a:rPr lang="en-IE" dirty="0">
                <a:ea typeface="+mn-lt"/>
                <a:cs typeface="+mn-lt"/>
              </a:rPr>
              <a:t>A greater emphasis on democratic membership organisations, even if they aren’t perceived as radical, has meant a greater emphasis on participative, empowering, and collective senses of what higher education should be</a:t>
            </a:r>
            <a:endParaRPr lang="en-GB" dirty="0">
              <a:ea typeface="+mn-lt"/>
              <a:cs typeface="+mn-lt"/>
            </a:endParaRPr>
          </a:p>
          <a:p>
            <a:pPr marL="285750" indent="-285750">
              <a:buFont typeface="Arial"/>
              <a:buChar char="•"/>
            </a:pPr>
            <a:endParaRPr lang="en-IE" dirty="0">
              <a:ea typeface="+mn-lt"/>
              <a:cs typeface="+mn-lt"/>
            </a:endParaRPr>
          </a:p>
          <a:p>
            <a:pPr marL="285750" indent="-285750">
              <a:buFont typeface="Arial"/>
              <a:buChar char="•"/>
            </a:pPr>
            <a:r>
              <a:rPr lang="en-GB" dirty="0">
                <a:ea typeface="+mn-lt"/>
                <a:cs typeface="+mn-lt"/>
              </a:rPr>
              <a:t>We must ensure that our focus going forward is not just on progression and access or a tick the box exercise in “student engagement” but that we continue these meaningful conversations and facilitation of projects to ensure the betterment of the Student Experience</a:t>
            </a:r>
            <a:endParaRPr lang="en-IE" dirty="0">
              <a:ea typeface="+mn-lt"/>
              <a:cs typeface="+mn-lt"/>
            </a:endParaRPr>
          </a:p>
          <a:p>
            <a:pPr marL="285750" indent="-285750">
              <a:buFont typeface="Arial"/>
              <a:buChar char="•"/>
            </a:pPr>
            <a:endParaRPr lang="en-GB" dirty="0">
              <a:ea typeface="+mn-lt"/>
              <a:cs typeface="+mn-lt"/>
            </a:endParaRPr>
          </a:p>
          <a:p>
            <a:endParaRPr lang="en-GB" dirty="0">
              <a:ea typeface="+mn-lt"/>
              <a:cs typeface="+mn-lt"/>
            </a:endParaRPr>
          </a:p>
          <a:p>
            <a:endParaRPr lang="en-IE" dirty="0">
              <a:ea typeface="+mn-lt"/>
              <a:cs typeface="+mn-lt"/>
            </a:endParaRPr>
          </a:p>
        </p:txBody>
      </p:sp>
    </p:spTree>
    <p:extLst>
      <p:ext uri="{BB962C8B-B14F-4D97-AF65-F5344CB8AC3E}">
        <p14:creationId xmlns:p14="http://schemas.microsoft.com/office/powerpoint/2010/main" val="134781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A817E-31A2-425C-83CF-833A6393E2A6}"/>
              </a:ext>
            </a:extLst>
          </p:cNvPr>
          <p:cNvSpPr>
            <a:spLocks noGrp="1"/>
          </p:cNvSpPr>
          <p:nvPr>
            <p:ph type="ctrTitle"/>
          </p:nvPr>
        </p:nvSpPr>
        <p:spPr/>
        <p:txBody>
          <a:bodyPr/>
          <a:lstStyle/>
          <a:p>
            <a:endParaRPr lang="en-IE"/>
          </a:p>
        </p:txBody>
      </p:sp>
      <p:sp>
        <p:nvSpPr>
          <p:cNvPr id="3" name="Subtitle 2">
            <a:extLst>
              <a:ext uri="{FF2B5EF4-FFF2-40B4-BE49-F238E27FC236}">
                <a16:creationId xmlns:a16="http://schemas.microsoft.com/office/drawing/2014/main" id="{0AD579B4-07A1-42FC-843F-F925696C92DD}"/>
              </a:ext>
            </a:extLst>
          </p:cNvPr>
          <p:cNvSpPr>
            <a:spLocks noGrp="1"/>
          </p:cNvSpPr>
          <p:nvPr>
            <p:ph type="subTitle" idx="1"/>
          </p:nvPr>
        </p:nvSpPr>
        <p:spPr/>
        <p:txBody>
          <a:bodyPr/>
          <a:lstStyle/>
          <a:p>
            <a:endParaRPr lang="en-IE"/>
          </a:p>
        </p:txBody>
      </p:sp>
      <p:pic>
        <p:nvPicPr>
          <p:cNvPr id="5" name="Picture 4" descr="Shape, background pattern, rectangle&#10;&#10;Description automatically generated">
            <a:extLst>
              <a:ext uri="{FF2B5EF4-FFF2-40B4-BE49-F238E27FC236}">
                <a16:creationId xmlns:a16="http://schemas.microsoft.com/office/drawing/2014/main" id="{67F44248-D86E-49A6-A152-BF89B954FD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Logo&#10;&#10;Description automatically generated">
            <a:extLst>
              <a:ext uri="{FF2B5EF4-FFF2-40B4-BE49-F238E27FC236}">
                <a16:creationId xmlns:a16="http://schemas.microsoft.com/office/drawing/2014/main" id="{FEB025AD-10BD-4902-AA5A-3A8D0750E6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292" y="5758317"/>
            <a:ext cx="1850705" cy="1019431"/>
          </a:xfrm>
          <a:prstGeom prst="rect">
            <a:avLst/>
          </a:prstGeom>
        </p:spPr>
      </p:pic>
      <p:sp>
        <p:nvSpPr>
          <p:cNvPr id="8" name="TextBox 7">
            <a:extLst>
              <a:ext uri="{FF2B5EF4-FFF2-40B4-BE49-F238E27FC236}">
                <a16:creationId xmlns:a16="http://schemas.microsoft.com/office/drawing/2014/main" id="{C250D5CF-27D0-4679-8620-63BBF9DE8313}"/>
              </a:ext>
            </a:extLst>
          </p:cNvPr>
          <p:cNvSpPr txBox="1"/>
          <p:nvPr/>
        </p:nvSpPr>
        <p:spPr>
          <a:xfrm>
            <a:off x="2997591" y="829975"/>
            <a:ext cx="6196818" cy="584775"/>
          </a:xfrm>
          <a:prstGeom prst="rect">
            <a:avLst/>
          </a:prstGeom>
          <a:noFill/>
        </p:spPr>
        <p:txBody>
          <a:bodyPr wrap="square">
            <a:spAutoFit/>
          </a:bodyPr>
          <a:lstStyle/>
          <a:p>
            <a:r>
              <a:rPr lang="en-IE" sz="3200" b="1" dirty="0">
                <a:solidFill>
                  <a:schemeClr val="bg1"/>
                </a:solidFill>
                <a:latin typeface="Arial" panose="020B0604020202020204" pitchFamily="34" charset="0"/>
                <a:cs typeface="Arial" panose="020B0604020202020204" pitchFamily="34" charset="0"/>
              </a:rPr>
              <a:t>What is Student Partnership?</a:t>
            </a:r>
          </a:p>
        </p:txBody>
      </p:sp>
      <p:sp>
        <p:nvSpPr>
          <p:cNvPr id="9" name="TextBox 8">
            <a:extLst>
              <a:ext uri="{FF2B5EF4-FFF2-40B4-BE49-F238E27FC236}">
                <a16:creationId xmlns:a16="http://schemas.microsoft.com/office/drawing/2014/main" id="{4B29E96B-3CC7-4F9E-9C3F-5DD057852688}"/>
              </a:ext>
            </a:extLst>
          </p:cNvPr>
          <p:cNvSpPr txBox="1"/>
          <p:nvPr/>
        </p:nvSpPr>
        <p:spPr>
          <a:xfrm>
            <a:off x="1803344" y="2001838"/>
            <a:ext cx="8585312" cy="2677656"/>
          </a:xfrm>
          <a:prstGeom prst="rect">
            <a:avLst/>
          </a:prstGeom>
          <a:noFill/>
        </p:spPr>
        <p:txBody>
          <a:bodyPr wrap="square" rtlCol="0">
            <a:spAutoFit/>
          </a:bodyPr>
          <a:lstStyle/>
          <a:p>
            <a:pPr algn="ctr"/>
            <a:r>
              <a:rPr lang="en-IE" sz="2400" i="1" dirty="0">
                <a:solidFill>
                  <a:schemeClr val="bg1"/>
                </a:solidFill>
              </a:rPr>
              <a:t>The </a:t>
            </a:r>
            <a:r>
              <a:rPr lang="en-IE" sz="2400" b="1" i="1" dirty="0">
                <a:solidFill>
                  <a:schemeClr val="bg1"/>
                </a:solidFill>
              </a:rPr>
              <a:t>practice</a:t>
            </a:r>
            <a:r>
              <a:rPr lang="en-IE" sz="2400" i="1" dirty="0">
                <a:solidFill>
                  <a:schemeClr val="bg1"/>
                </a:solidFill>
              </a:rPr>
              <a:t> that both </a:t>
            </a:r>
            <a:r>
              <a:rPr lang="en-IE" sz="2400" b="1" i="1" dirty="0">
                <a:solidFill>
                  <a:schemeClr val="bg1"/>
                </a:solidFill>
              </a:rPr>
              <a:t>drives forward </a:t>
            </a:r>
            <a:r>
              <a:rPr lang="en-IE" sz="2400" i="1" dirty="0">
                <a:solidFill>
                  <a:schemeClr val="bg1"/>
                </a:solidFill>
              </a:rPr>
              <a:t>and </a:t>
            </a:r>
            <a:r>
              <a:rPr lang="en-IE" sz="2400" b="1" i="1" dirty="0">
                <a:solidFill>
                  <a:schemeClr val="bg1"/>
                </a:solidFill>
              </a:rPr>
              <a:t>emerges</a:t>
            </a:r>
            <a:r>
              <a:rPr lang="en-IE" sz="2400" i="1" dirty="0">
                <a:solidFill>
                  <a:schemeClr val="bg1"/>
                </a:solidFill>
              </a:rPr>
              <a:t> from </a:t>
            </a:r>
            <a:r>
              <a:rPr lang="en-IE" sz="2400" b="1" i="1" dirty="0">
                <a:solidFill>
                  <a:schemeClr val="bg1"/>
                </a:solidFill>
              </a:rPr>
              <a:t>meaningful student engagement </a:t>
            </a:r>
            <a:r>
              <a:rPr lang="en-IE" sz="2400" i="1" dirty="0">
                <a:solidFill>
                  <a:schemeClr val="bg1"/>
                </a:solidFill>
              </a:rPr>
              <a:t>which recognises the need to </a:t>
            </a:r>
            <a:r>
              <a:rPr lang="en-IE" sz="2400" b="1" i="1" dirty="0">
                <a:solidFill>
                  <a:schemeClr val="bg1"/>
                </a:solidFill>
              </a:rPr>
              <a:t>re-balance power dynamics </a:t>
            </a:r>
            <a:r>
              <a:rPr lang="en-IE" sz="2400" i="1" dirty="0">
                <a:solidFill>
                  <a:schemeClr val="bg1"/>
                </a:solidFill>
              </a:rPr>
              <a:t>in higher education. It seeks to enable a </a:t>
            </a:r>
            <a:r>
              <a:rPr lang="en-IE" sz="2400" b="1" i="1" dirty="0">
                <a:solidFill>
                  <a:schemeClr val="bg1"/>
                </a:solidFill>
              </a:rPr>
              <a:t>culture of change </a:t>
            </a:r>
            <a:r>
              <a:rPr lang="en-IE" sz="2400" i="1" dirty="0">
                <a:solidFill>
                  <a:schemeClr val="bg1"/>
                </a:solidFill>
              </a:rPr>
              <a:t>through </a:t>
            </a:r>
            <a:r>
              <a:rPr lang="en-IE" sz="2400" b="1" i="1" dirty="0">
                <a:solidFill>
                  <a:schemeClr val="bg1"/>
                </a:solidFill>
              </a:rPr>
              <a:t>collaboration, reciprocity and shared responsibility</a:t>
            </a:r>
            <a:r>
              <a:rPr lang="en-IE" sz="2400" i="1" dirty="0">
                <a:solidFill>
                  <a:schemeClr val="bg1"/>
                </a:solidFill>
              </a:rPr>
              <a:t> between staff and students. </a:t>
            </a:r>
          </a:p>
          <a:p>
            <a:endParaRPr lang="en-IE" sz="2800" i="1" dirty="0">
              <a:solidFill>
                <a:schemeClr val="bg1"/>
              </a:solidFill>
            </a:endParaRPr>
          </a:p>
          <a:p>
            <a:r>
              <a:rPr lang="en-IE" sz="2000" i="1" dirty="0">
                <a:solidFill>
                  <a:schemeClr val="bg1"/>
                </a:solidFill>
              </a:rPr>
              <a:t>National Student Engagement Programme (2020)  </a:t>
            </a:r>
          </a:p>
        </p:txBody>
      </p:sp>
    </p:spTree>
    <p:extLst>
      <p:ext uri="{BB962C8B-B14F-4D97-AF65-F5344CB8AC3E}">
        <p14:creationId xmlns:p14="http://schemas.microsoft.com/office/powerpoint/2010/main" val="211489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2" end="2"/>
                                            </p:txEl>
                                          </p:spTgt>
                                        </p:tgtEl>
                                        <p:attrNameLst>
                                          <p:attrName>style.visibility</p:attrName>
                                        </p:attrNameLst>
                                      </p:cBhvr>
                                      <p:to>
                                        <p:strVal val="visible"/>
                                      </p:to>
                                    </p:set>
                                    <p:animEffect transition="in" filter="fade">
                                      <p:cBhvr>
                                        <p:cTn id="10"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F2AFE-DE7D-460C-B8E0-687541AC0E5F}"/>
              </a:ext>
            </a:extLst>
          </p:cNvPr>
          <p:cNvSpPr>
            <a:spLocks noGrp="1"/>
          </p:cNvSpPr>
          <p:nvPr>
            <p:ph type="ctrTitle"/>
          </p:nvPr>
        </p:nvSpPr>
        <p:spPr/>
        <p:txBody>
          <a:bodyPr/>
          <a:lstStyle/>
          <a:p>
            <a:endParaRPr lang="en-IE"/>
          </a:p>
        </p:txBody>
      </p:sp>
      <p:sp>
        <p:nvSpPr>
          <p:cNvPr id="3" name="Subtitle 2">
            <a:extLst>
              <a:ext uri="{FF2B5EF4-FFF2-40B4-BE49-F238E27FC236}">
                <a16:creationId xmlns:a16="http://schemas.microsoft.com/office/drawing/2014/main" id="{B4EF811C-8B78-41F4-84F0-8207B2EEFF7D}"/>
              </a:ext>
            </a:extLst>
          </p:cNvPr>
          <p:cNvSpPr>
            <a:spLocks noGrp="1"/>
          </p:cNvSpPr>
          <p:nvPr>
            <p:ph type="subTitle" idx="1"/>
          </p:nvPr>
        </p:nvSpPr>
        <p:spPr/>
        <p:txBody>
          <a:bodyPr/>
          <a:lstStyle/>
          <a:p>
            <a:endParaRPr lang="en-IE"/>
          </a:p>
        </p:txBody>
      </p:sp>
      <p:pic>
        <p:nvPicPr>
          <p:cNvPr id="5" name="Picture 4" descr="Background pattern&#10;&#10;Description automatically generated">
            <a:extLst>
              <a:ext uri="{FF2B5EF4-FFF2-40B4-BE49-F238E27FC236}">
                <a16:creationId xmlns:a16="http://schemas.microsoft.com/office/drawing/2014/main" id="{599525FA-B671-4D0F-A8DF-F5927747BA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picture containing background pattern&#10;&#10;Description automatically generated">
            <a:extLst>
              <a:ext uri="{FF2B5EF4-FFF2-40B4-BE49-F238E27FC236}">
                <a16:creationId xmlns:a16="http://schemas.microsoft.com/office/drawing/2014/main" id="{165AD27B-ACB4-40D1-A3E1-291E0DFC04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Logo&#10;&#10;Description automatically generated">
            <a:extLst>
              <a:ext uri="{FF2B5EF4-FFF2-40B4-BE49-F238E27FC236}">
                <a16:creationId xmlns:a16="http://schemas.microsoft.com/office/drawing/2014/main" id="{10DFE331-16FB-4B3C-B14D-AB48AB0E7B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292" y="5778370"/>
            <a:ext cx="1820626" cy="999378"/>
          </a:xfrm>
          <a:prstGeom prst="rect">
            <a:avLst/>
          </a:prstGeom>
        </p:spPr>
      </p:pic>
      <p:sp>
        <p:nvSpPr>
          <p:cNvPr id="11" name="TextBox 10">
            <a:extLst>
              <a:ext uri="{FF2B5EF4-FFF2-40B4-BE49-F238E27FC236}">
                <a16:creationId xmlns:a16="http://schemas.microsoft.com/office/drawing/2014/main" id="{30D6D7FD-B16E-412A-8DCB-2679B3EC8E1D}"/>
              </a:ext>
            </a:extLst>
          </p:cNvPr>
          <p:cNvSpPr txBox="1"/>
          <p:nvPr/>
        </p:nvSpPr>
        <p:spPr>
          <a:xfrm>
            <a:off x="1581849" y="566618"/>
            <a:ext cx="7581434" cy="584775"/>
          </a:xfrm>
          <a:prstGeom prst="rect">
            <a:avLst/>
          </a:prstGeom>
          <a:noFill/>
        </p:spPr>
        <p:txBody>
          <a:bodyPr wrap="square" lIns="91440" tIns="45720" rIns="91440" bIns="45720" rtlCol="0" anchor="t">
            <a:spAutoFit/>
          </a:bodyPr>
          <a:lstStyle/>
          <a:p>
            <a:r>
              <a:rPr lang="en-IE" sz="3200" dirty="0">
                <a:latin typeface="Arial"/>
                <a:cs typeface="Arial"/>
              </a:rPr>
              <a:t>Student Partnership</a:t>
            </a:r>
            <a:endParaRPr lang="en-IE" sz="32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7E7D947B-4B01-41B2-8477-5558E927733A}"/>
              </a:ext>
            </a:extLst>
          </p:cNvPr>
          <p:cNvSpPr txBox="1"/>
          <p:nvPr/>
        </p:nvSpPr>
        <p:spPr>
          <a:xfrm>
            <a:off x="1057781" y="1310310"/>
            <a:ext cx="8512343" cy="4204356"/>
          </a:xfrm>
          <a:prstGeom prst="rect">
            <a:avLst/>
          </a:prstGeom>
          <a:noFill/>
        </p:spPr>
        <p:txBody>
          <a:bodyPr wrap="square" lIns="91440" tIns="45720" rIns="91440" bIns="45720" rtlCol="0" anchor="t">
            <a:spAutoFit/>
          </a:bodyPr>
          <a:lstStyle/>
          <a:p>
            <a:pPr marL="285750" indent="-285750">
              <a:lnSpc>
                <a:spcPct val="150000"/>
              </a:lnSpc>
              <a:buFont typeface="Arial" panose="020B0604020202020204" pitchFamily="34" charset="0"/>
              <a:buChar char="•"/>
            </a:pPr>
            <a:r>
              <a:rPr lang="en-IE" dirty="0">
                <a:ea typeface="+mn-lt"/>
                <a:cs typeface="+mn-lt"/>
              </a:rPr>
              <a:t>Does partnership mean 'equal’ or ‘equal responsibility’?</a:t>
            </a:r>
            <a:endParaRPr lang="en-US" dirty="0"/>
          </a:p>
          <a:p>
            <a:pPr marL="285750" indent="-285750">
              <a:lnSpc>
                <a:spcPct val="150000"/>
              </a:lnSpc>
              <a:buFont typeface="Arial" panose="020B0604020202020204" pitchFamily="34" charset="0"/>
              <a:buChar char="•"/>
            </a:pPr>
            <a:r>
              <a:rPr lang="en-IE" dirty="0">
                <a:ea typeface="+mn-lt"/>
                <a:cs typeface="+mn-lt"/>
              </a:rPr>
              <a:t>Hildyard (2001), raises the idea of getting stakeholders around the table but notes the ‘dubious assumption’ that this creates a ‘fair’ partnership - We can’t assume that will create equal relationships</a:t>
            </a:r>
            <a:endParaRPr lang="en-IE" dirty="0"/>
          </a:p>
          <a:p>
            <a:pPr marL="285750" indent="-285750">
              <a:lnSpc>
                <a:spcPct val="150000"/>
              </a:lnSpc>
              <a:buFont typeface="Arial" panose="020B0604020202020204" pitchFamily="34" charset="0"/>
              <a:buChar char="•"/>
            </a:pPr>
            <a:r>
              <a:rPr lang="en-IE" dirty="0">
                <a:ea typeface="+mn-lt"/>
                <a:cs typeface="+mn-lt"/>
              </a:rPr>
              <a:t>Negotiation or negotiating the way things are done means that each partner in the process must have the ability to bargain, to argue, to challenge </a:t>
            </a:r>
            <a:endParaRPr lang="en-IE" dirty="0">
              <a:cs typeface="Calibri"/>
            </a:endParaRPr>
          </a:p>
          <a:p>
            <a:pPr marL="285750" indent="-285750">
              <a:lnSpc>
                <a:spcPct val="150000"/>
              </a:lnSpc>
              <a:buFont typeface="Arial" panose="020B0604020202020204" pitchFamily="34" charset="0"/>
              <a:buChar char="•"/>
            </a:pPr>
            <a:r>
              <a:rPr lang="en-IE" dirty="0">
                <a:ea typeface="+mn-lt"/>
                <a:cs typeface="+mn-lt"/>
              </a:rPr>
              <a:t>Equal partnership isn’t always about equal roles or responsibilities. It’s about being equally valued, welcomed, and accepted within the partnership and having the ability to contribute and participate in a meaningful manner</a:t>
            </a:r>
          </a:p>
          <a:p>
            <a:pPr marL="285750" indent="-285750">
              <a:lnSpc>
                <a:spcPct val="150000"/>
              </a:lnSpc>
              <a:buFont typeface="Arial" panose="020B0604020202020204" pitchFamily="34" charset="0"/>
              <a:buChar char="•"/>
            </a:pPr>
            <a:endParaRPr lang="en-IE" dirty="0">
              <a:ea typeface="+mn-lt"/>
              <a:cs typeface="+mn-lt"/>
            </a:endParaRPr>
          </a:p>
        </p:txBody>
      </p:sp>
      <p:sp>
        <p:nvSpPr>
          <p:cNvPr id="4" name="TextBox 3">
            <a:extLst>
              <a:ext uri="{FF2B5EF4-FFF2-40B4-BE49-F238E27FC236}">
                <a16:creationId xmlns:a16="http://schemas.microsoft.com/office/drawing/2014/main" id="{02BDF97F-6B75-4E7C-840D-A592D03B850E}"/>
              </a:ext>
            </a:extLst>
          </p:cNvPr>
          <p:cNvSpPr txBox="1"/>
          <p:nvPr/>
        </p:nvSpPr>
        <p:spPr>
          <a:xfrm>
            <a:off x="7915965" y="6447182"/>
            <a:ext cx="279841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cs typeface="Calibri"/>
              </a:rPr>
              <a:t>Hildyard </a:t>
            </a:r>
            <a:r>
              <a:rPr lang="en-GB" sz="1600" i="1" dirty="0">
                <a:cs typeface="Calibri"/>
              </a:rPr>
              <a:t>et al. </a:t>
            </a:r>
            <a:r>
              <a:rPr lang="en-GB" sz="1600" dirty="0">
                <a:cs typeface="Calibri"/>
              </a:rPr>
              <a:t>(2001) </a:t>
            </a:r>
            <a:r>
              <a:rPr lang="en-GB" sz="1600" dirty="0" err="1">
                <a:cs typeface="Calibri"/>
              </a:rPr>
              <a:t>pg</a:t>
            </a:r>
            <a:r>
              <a:rPr lang="en-GB" sz="1600" dirty="0">
                <a:cs typeface="Calibri"/>
              </a:rPr>
              <a:t> 61</a:t>
            </a:r>
            <a:endParaRPr lang="en-GB" sz="1600" i="1" dirty="0">
              <a:cs typeface="Calibri"/>
            </a:endParaRPr>
          </a:p>
        </p:txBody>
      </p:sp>
    </p:spTree>
    <p:extLst>
      <p:ext uri="{BB962C8B-B14F-4D97-AF65-F5344CB8AC3E}">
        <p14:creationId xmlns:p14="http://schemas.microsoft.com/office/powerpoint/2010/main" val="47344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F2AFE-DE7D-460C-B8E0-687541AC0E5F}"/>
              </a:ext>
            </a:extLst>
          </p:cNvPr>
          <p:cNvSpPr>
            <a:spLocks noGrp="1"/>
          </p:cNvSpPr>
          <p:nvPr>
            <p:ph type="ctrTitle"/>
          </p:nvPr>
        </p:nvSpPr>
        <p:spPr/>
        <p:txBody>
          <a:bodyPr/>
          <a:lstStyle/>
          <a:p>
            <a:endParaRPr lang="en-IE"/>
          </a:p>
        </p:txBody>
      </p:sp>
      <p:sp>
        <p:nvSpPr>
          <p:cNvPr id="3" name="Subtitle 2">
            <a:extLst>
              <a:ext uri="{FF2B5EF4-FFF2-40B4-BE49-F238E27FC236}">
                <a16:creationId xmlns:a16="http://schemas.microsoft.com/office/drawing/2014/main" id="{B4EF811C-8B78-41F4-84F0-8207B2EEFF7D}"/>
              </a:ext>
            </a:extLst>
          </p:cNvPr>
          <p:cNvSpPr>
            <a:spLocks noGrp="1"/>
          </p:cNvSpPr>
          <p:nvPr>
            <p:ph type="subTitle" idx="1"/>
          </p:nvPr>
        </p:nvSpPr>
        <p:spPr/>
        <p:txBody>
          <a:bodyPr/>
          <a:lstStyle/>
          <a:p>
            <a:endParaRPr lang="en-IE"/>
          </a:p>
        </p:txBody>
      </p:sp>
      <p:pic>
        <p:nvPicPr>
          <p:cNvPr id="5" name="Picture 4" descr="Background pattern&#10;&#10;Description automatically generated">
            <a:extLst>
              <a:ext uri="{FF2B5EF4-FFF2-40B4-BE49-F238E27FC236}">
                <a16:creationId xmlns:a16="http://schemas.microsoft.com/office/drawing/2014/main" id="{599525FA-B671-4D0F-A8DF-F5927747BA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picture containing background pattern&#10;&#10;Description automatically generated">
            <a:extLst>
              <a:ext uri="{FF2B5EF4-FFF2-40B4-BE49-F238E27FC236}">
                <a16:creationId xmlns:a16="http://schemas.microsoft.com/office/drawing/2014/main" id="{165AD27B-ACB4-40D1-A3E1-291E0DFC04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Logo&#10;&#10;Description automatically generated">
            <a:extLst>
              <a:ext uri="{FF2B5EF4-FFF2-40B4-BE49-F238E27FC236}">
                <a16:creationId xmlns:a16="http://schemas.microsoft.com/office/drawing/2014/main" id="{10DFE331-16FB-4B3C-B14D-AB48AB0E7B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292" y="5778370"/>
            <a:ext cx="1820626" cy="999378"/>
          </a:xfrm>
          <a:prstGeom prst="rect">
            <a:avLst/>
          </a:prstGeom>
        </p:spPr>
      </p:pic>
      <p:sp>
        <p:nvSpPr>
          <p:cNvPr id="11" name="TextBox 10">
            <a:extLst>
              <a:ext uri="{FF2B5EF4-FFF2-40B4-BE49-F238E27FC236}">
                <a16:creationId xmlns:a16="http://schemas.microsoft.com/office/drawing/2014/main" id="{30D6D7FD-B16E-412A-8DCB-2679B3EC8E1D}"/>
              </a:ext>
            </a:extLst>
          </p:cNvPr>
          <p:cNvSpPr txBox="1"/>
          <p:nvPr/>
        </p:nvSpPr>
        <p:spPr>
          <a:xfrm>
            <a:off x="1316806" y="533488"/>
            <a:ext cx="7581434" cy="584775"/>
          </a:xfrm>
          <a:prstGeom prst="rect">
            <a:avLst/>
          </a:prstGeom>
          <a:noFill/>
        </p:spPr>
        <p:txBody>
          <a:bodyPr wrap="square" lIns="91440" tIns="45720" rIns="91440" bIns="45720" rtlCol="0" anchor="t">
            <a:spAutoFit/>
          </a:bodyPr>
          <a:lstStyle/>
          <a:p>
            <a:r>
              <a:rPr lang="en-IE" sz="3200" dirty="0">
                <a:latin typeface="Arial"/>
                <a:cs typeface="Arial"/>
              </a:rPr>
              <a:t>Student Engagement in Decision Making</a:t>
            </a:r>
            <a:endParaRPr lang="en-IE" sz="32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7E7D947B-4B01-41B2-8477-5558E927733A}"/>
              </a:ext>
            </a:extLst>
          </p:cNvPr>
          <p:cNvSpPr txBox="1"/>
          <p:nvPr/>
        </p:nvSpPr>
        <p:spPr>
          <a:xfrm>
            <a:off x="1014916" y="1127367"/>
            <a:ext cx="8799473" cy="5035353"/>
          </a:xfrm>
          <a:prstGeom prst="rect">
            <a:avLst/>
          </a:prstGeom>
          <a:noFill/>
        </p:spPr>
        <p:txBody>
          <a:bodyPr wrap="square" lIns="91440" tIns="45720" rIns="91440" bIns="45720" rtlCol="0" anchor="t">
            <a:spAutoFit/>
          </a:bodyPr>
          <a:lstStyle/>
          <a:p>
            <a:pPr marL="285750" indent="-285750">
              <a:lnSpc>
                <a:spcPct val="150000"/>
              </a:lnSpc>
              <a:buFont typeface="Arial" panose="020B0604020202020204" pitchFamily="34" charset="0"/>
              <a:buChar char="•"/>
            </a:pPr>
            <a:r>
              <a:rPr lang="en-IE" dirty="0">
                <a:ea typeface="+mn-lt"/>
                <a:cs typeface="+mn-lt"/>
              </a:rPr>
              <a:t>To enhance that decision-making, we need to ensure student representation systems are robust</a:t>
            </a:r>
            <a:endParaRPr lang="en-US">
              <a:ea typeface="+mn-lt"/>
              <a:cs typeface="+mn-lt"/>
            </a:endParaRPr>
          </a:p>
          <a:p>
            <a:pPr marL="285750" indent="-285750">
              <a:lnSpc>
                <a:spcPct val="150000"/>
              </a:lnSpc>
              <a:buFont typeface="Arial" panose="020B0604020202020204" pitchFamily="34" charset="0"/>
              <a:buChar char="•"/>
            </a:pPr>
            <a:r>
              <a:rPr lang="en-IE" dirty="0">
                <a:ea typeface="+mn-lt"/>
                <a:cs typeface="+mn-lt"/>
              </a:rPr>
              <a:t> HEI's must engage with their students’ union and student representatives as we can’t assume we share the same definitions or understandings of the role of student representatives</a:t>
            </a:r>
          </a:p>
          <a:p>
            <a:pPr marL="285750" indent="-285750">
              <a:lnSpc>
                <a:spcPct val="150000"/>
              </a:lnSpc>
              <a:buFont typeface="Arial" panose="020B0604020202020204" pitchFamily="34" charset="0"/>
              <a:buChar char="•"/>
            </a:pPr>
            <a:r>
              <a:rPr lang="en-IE" dirty="0">
                <a:ea typeface="+mn-lt"/>
                <a:cs typeface="+mn-lt"/>
              </a:rPr>
              <a:t>Staff and students need to explore these roles, clarify them, and ensure they aren’t being restricted by institutional norms</a:t>
            </a:r>
            <a:endParaRPr lang="en-US" dirty="0">
              <a:ea typeface="+mn-lt"/>
              <a:cs typeface="+mn-lt"/>
            </a:endParaRPr>
          </a:p>
          <a:p>
            <a:pPr marL="285750" indent="-285750">
              <a:lnSpc>
                <a:spcPct val="150000"/>
              </a:lnSpc>
              <a:buFont typeface="Arial" panose="020B0604020202020204" pitchFamily="34" charset="0"/>
              <a:buChar char="•"/>
            </a:pPr>
            <a:r>
              <a:rPr lang="en-IE" dirty="0">
                <a:ea typeface="+mn-lt"/>
                <a:cs typeface="+mn-lt"/>
              </a:rPr>
              <a:t> From empowerment and collaboration, student representatives will derive a greater legitimacy as part of a partnership culture.</a:t>
            </a:r>
            <a:endParaRPr lang="en-US" dirty="0">
              <a:ea typeface="+mn-lt"/>
              <a:cs typeface="+mn-lt"/>
            </a:endParaRPr>
          </a:p>
          <a:p>
            <a:pPr marL="285750" indent="-285750">
              <a:buFont typeface="Arial,Sans-Serif" panose="020B0604020202020204" pitchFamily="34" charset="0"/>
              <a:buChar char="•"/>
            </a:pPr>
            <a:r>
              <a:rPr lang="en-IE" dirty="0">
                <a:cs typeface="Calibri"/>
              </a:rPr>
              <a:t>This culture has emerged due to students changing relationships with how we expect to learn and shape our own college experience</a:t>
            </a:r>
            <a:endParaRPr lang="en-IE" dirty="0">
              <a:ea typeface="+mn-lt"/>
              <a:cs typeface="+mn-lt"/>
            </a:endParaRPr>
          </a:p>
          <a:p>
            <a:pPr marL="285750" indent="-285750">
              <a:buFont typeface="Arial,Sans-Serif" panose="020B0604020202020204" pitchFamily="34" charset="0"/>
              <a:buChar char="•"/>
            </a:pPr>
            <a:endParaRPr lang="en-IE" dirty="0">
              <a:ea typeface="+mn-lt"/>
              <a:cs typeface="+mn-lt"/>
            </a:endParaRPr>
          </a:p>
          <a:p>
            <a:pPr marL="285750" indent="-285750">
              <a:lnSpc>
                <a:spcPct val="150000"/>
              </a:lnSpc>
              <a:buFont typeface="Arial" panose="020B0604020202020204" pitchFamily="34" charset="0"/>
              <a:buChar char="•"/>
            </a:pPr>
            <a:endParaRPr lang="en-IE" dirty="0">
              <a:cs typeface="Calibri"/>
            </a:endParaRPr>
          </a:p>
        </p:txBody>
      </p:sp>
    </p:spTree>
    <p:extLst>
      <p:ext uri="{BB962C8B-B14F-4D97-AF65-F5344CB8AC3E}">
        <p14:creationId xmlns:p14="http://schemas.microsoft.com/office/powerpoint/2010/main" val="65187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375EC-2646-4D2B-9038-0D62F8E4FF61}"/>
              </a:ext>
            </a:extLst>
          </p:cNvPr>
          <p:cNvSpPr>
            <a:spLocks noGrp="1"/>
          </p:cNvSpPr>
          <p:nvPr>
            <p:ph type="ctrTitle"/>
          </p:nvPr>
        </p:nvSpPr>
        <p:spPr/>
        <p:txBody>
          <a:bodyPr/>
          <a:lstStyle/>
          <a:p>
            <a:endParaRPr lang="en-IE"/>
          </a:p>
        </p:txBody>
      </p:sp>
      <p:sp>
        <p:nvSpPr>
          <p:cNvPr id="3" name="Subtitle 2">
            <a:extLst>
              <a:ext uri="{FF2B5EF4-FFF2-40B4-BE49-F238E27FC236}">
                <a16:creationId xmlns:a16="http://schemas.microsoft.com/office/drawing/2014/main" id="{85070D7C-F1D5-4D1A-98FB-950E5463721A}"/>
              </a:ext>
            </a:extLst>
          </p:cNvPr>
          <p:cNvSpPr>
            <a:spLocks noGrp="1"/>
          </p:cNvSpPr>
          <p:nvPr>
            <p:ph type="subTitle" idx="1"/>
          </p:nvPr>
        </p:nvSpPr>
        <p:spPr/>
        <p:txBody>
          <a:bodyPr/>
          <a:lstStyle/>
          <a:p>
            <a:endParaRPr lang="en-IE"/>
          </a:p>
        </p:txBody>
      </p:sp>
      <p:pic>
        <p:nvPicPr>
          <p:cNvPr id="5" name="Picture 4" descr="Background pattern&#10;&#10;Description automatically generated">
            <a:extLst>
              <a:ext uri="{FF2B5EF4-FFF2-40B4-BE49-F238E27FC236}">
                <a16:creationId xmlns:a16="http://schemas.microsoft.com/office/drawing/2014/main" id="{4044B35D-E25D-4B79-B38D-0F10D8D0EC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picture containing background pattern&#10;&#10;Description automatically generated">
            <a:extLst>
              <a:ext uri="{FF2B5EF4-FFF2-40B4-BE49-F238E27FC236}">
                <a16:creationId xmlns:a16="http://schemas.microsoft.com/office/drawing/2014/main" id="{AAF76F5C-BDE4-4EE8-8BAA-65F7797A04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9"/>
            <a:ext cx="12192000" cy="6858000"/>
          </a:xfrm>
          <a:prstGeom prst="rect">
            <a:avLst/>
          </a:prstGeom>
        </p:spPr>
      </p:pic>
      <p:pic>
        <p:nvPicPr>
          <p:cNvPr id="8" name="Picture 7" descr="Logo&#10;&#10;Description automatically generated">
            <a:extLst>
              <a:ext uri="{FF2B5EF4-FFF2-40B4-BE49-F238E27FC236}">
                <a16:creationId xmlns:a16="http://schemas.microsoft.com/office/drawing/2014/main" id="{49B6B6FA-BD31-4F29-93CE-99DEFC3456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292" y="5728239"/>
            <a:ext cx="1910862" cy="1049509"/>
          </a:xfrm>
          <a:prstGeom prst="rect">
            <a:avLst/>
          </a:prstGeom>
        </p:spPr>
      </p:pic>
      <p:sp>
        <p:nvSpPr>
          <p:cNvPr id="9" name="TextBox 8">
            <a:extLst>
              <a:ext uri="{FF2B5EF4-FFF2-40B4-BE49-F238E27FC236}">
                <a16:creationId xmlns:a16="http://schemas.microsoft.com/office/drawing/2014/main" id="{5A6ACD4F-0833-4EEC-9287-41794E1DCEC6}"/>
              </a:ext>
            </a:extLst>
          </p:cNvPr>
          <p:cNvSpPr txBox="1"/>
          <p:nvPr/>
        </p:nvSpPr>
        <p:spPr>
          <a:xfrm>
            <a:off x="1670800" y="485764"/>
            <a:ext cx="7903028" cy="1077218"/>
          </a:xfrm>
          <a:prstGeom prst="rect">
            <a:avLst/>
          </a:prstGeom>
          <a:noFill/>
        </p:spPr>
        <p:txBody>
          <a:bodyPr wrap="square" lIns="91440" tIns="45720" rIns="91440" bIns="45720" rtlCol="0" anchor="t">
            <a:spAutoFit/>
          </a:bodyPr>
          <a:lstStyle/>
          <a:p>
            <a:pPr algn="ctr"/>
            <a:r>
              <a:rPr lang="en-IE" sz="3200" dirty="0"/>
              <a:t>Challenges in achieving Student Engagement in Student Success</a:t>
            </a:r>
          </a:p>
        </p:txBody>
      </p:sp>
      <p:sp>
        <p:nvSpPr>
          <p:cNvPr id="4" name="TextBox 3">
            <a:extLst>
              <a:ext uri="{FF2B5EF4-FFF2-40B4-BE49-F238E27FC236}">
                <a16:creationId xmlns:a16="http://schemas.microsoft.com/office/drawing/2014/main" id="{4AFB1B97-1C73-47DE-BC09-93DBA2A2946E}"/>
              </a:ext>
            </a:extLst>
          </p:cNvPr>
          <p:cNvSpPr txBox="1"/>
          <p:nvPr/>
        </p:nvSpPr>
        <p:spPr>
          <a:xfrm>
            <a:off x="1524000" y="1828800"/>
            <a:ext cx="7903028" cy="2814617"/>
          </a:xfrm>
          <a:prstGeom prst="rect">
            <a:avLst/>
          </a:prstGeom>
          <a:noFill/>
        </p:spPr>
        <p:txBody>
          <a:bodyPr wrap="square" lIns="91440" tIns="45720" rIns="91440" bIns="45720" rtlCol="0" anchor="t">
            <a:spAutoFit/>
          </a:bodyPr>
          <a:lstStyle/>
          <a:p>
            <a:pPr marL="285750" indent="-285750">
              <a:lnSpc>
                <a:spcPct val="150000"/>
              </a:lnSpc>
              <a:buFont typeface="Arial" panose="020B0604020202020204" pitchFamily="34" charset="0"/>
              <a:buChar char="•"/>
            </a:pPr>
            <a:r>
              <a:rPr lang="en-IE" sz="2000" dirty="0"/>
              <a:t>Not all students will take up opportunities to collaborate </a:t>
            </a:r>
            <a:endParaRPr lang="en-IE" sz="2000" dirty="0">
              <a:cs typeface="Calibri"/>
            </a:endParaRPr>
          </a:p>
          <a:p>
            <a:pPr marL="285750" indent="-285750">
              <a:lnSpc>
                <a:spcPct val="150000"/>
              </a:lnSpc>
              <a:buFont typeface="Arial" panose="020B0604020202020204" pitchFamily="34" charset="0"/>
              <a:buChar char="•"/>
            </a:pPr>
            <a:r>
              <a:rPr lang="en-IE" sz="2000" dirty="0"/>
              <a:t>Staff may face limitations like workload and time </a:t>
            </a:r>
            <a:endParaRPr lang="en-IE" sz="2000" dirty="0">
              <a:cs typeface="Calibri"/>
            </a:endParaRPr>
          </a:p>
          <a:p>
            <a:pPr marL="285750" indent="-285750">
              <a:lnSpc>
                <a:spcPct val="150000"/>
              </a:lnSpc>
              <a:buFont typeface="Arial" panose="020B0604020202020204" pitchFamily="34" charset="0"/>
              <a:buChar char="•"/>
            </a:pPr>
            <a:r>
              <a:rPr lang="en-IE" sz="2000" dirty="0"/>
              <a:t>Knowing where to start </a:t>
            </a:r>
            <a:endParaRPr lang="en-IE" sz="2000" dirty="0">
              <a:cs typeface="Calibri"/>
            </a:endParaRPr>
          </a:p>
          <a:p>
            <a:pPr marL="285750" indent="-285750">
              <a:lnSpc>
                <a:spcPct val="150000"/>
              </a:lnSpc>
              <a:buFont typeface="Arial" panose="020B0604020202020204" pitchFamily="34" charset="0"/>
              <a:buChar char="•"/>
            </a:pPr>
            <a:r>
              <a:rPr lang="en-IE" sz="2000" dirty="0"/>
              <a:t>Implementation and formation of policy </a:t>
            </a:r>
            <a:endParaRPr lang="en-IE" sz="2000" dirty="0">
              <a:cs typeface="Calibri"/>
            </a:endParaRPr>
          </a:p>
          <a:p>
            <a:pPr marL="285750" indent="-285750">
              <a:lnSpc>
                <a:spcPct val="150000"/>
              </a:lnSpc>
              <a:buFont typeface="Arial" panose="020B0604020202020204" pitchFamily="34" charset="0"/>
              <a:buChar char="•"/>
            </a:pPr>
            <a:r>
              <a:rPr lang="en-IE" sz="2000" dirty="0"/>
              <a:t>Senior Management buy-in</a:t>
            </a:r>
            <a:endParaRPr lang="en-IE" sz="2000" dirty="0">
              <a:cs typeface="Calibri"/>
            </a:endParaRPr>
          </a:p>
          <a:p>
            <a:pPr marL="285750" indent="-285750">
              <a:lnSpc>
                <a:spcPct val="150000"/>
              </a:lnSpc>
              <a:buFont typeface="Arial" panose="020B0604020202020204" pitchFamily="34" charset="0"/>
              <a:buChar char="•"/>
            </a:pPr>
            <a:r>
              <a:rPr lang="en-IE" sz="2000" dirty="0"/>
              <a:t>Sustainability of projects </a:t>
            </a:r>
            <a:endParaRPr lang="en-IE" sz="2000" dirty="0">
              <a:cs typeface="Calibri"/>
            </a:endParaRPr>
          </a:p>
        </p:txBody>
      </p:sp>
    </p:spTree>
    <p:extLst>
      <p:ext uri="{BB962C8B-B14F-4D97-AF65-F5344CB8AC3E}">
        <p14:creationId xmlns:p14="http://schemas.microsoft.com/office/powerpoint/2010/main" val="11778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A817E-31A2-425C-83CF-833A6393E2A6}"/>
              </a:ext>
            </a:extLst>
          </p:cNvPr>
          <p:cNvSpPr>
            <a:spLocks noGrp="1"/>
          </p:cNvSpPr>
          <p:nvPr>
            <p:ph type="ctrTitle"/>
          </p:nvPr>
        </p:nvSpPr>
        <p:spPr/>
        <p:txBody>
          <a:bodyPr/>
          <a:lstStyle/>
          <a:p>
            <a:endParaRPr lang="en-IE"/>
          </a:p>
        </p:txBody>
      </p:sp>
      <p:sp>
        <p:nvSpPr>
          <p:cNvPr id="3" name="Subtitle 2">
            <a:extLst>
              <a:ext uri="{FF2B5EF4-FFF2-40B4-BE49-F238E27FC236}">
                <a16:creationId xmlns:a16="http://schemas.microsoft.com/office/drawing/2014/main" id="{0AD579B4-07A1-42FC-843F-F925696C92DD}"/>
              </a:ext>
            </a:extLst>
          </p:cNvPr>
          <p:cNvSpPr>
            <a:spLocks noGrp="1"/>
          </p:cNvSpPr>
          <p:nvPr>
            <p:ph type="subTitle" idx="1"/>
          </p:nvPr>
        </p:nvSpPr>
        <p:spPr/>
        <p:txBody>
          <a:bodyPr/>
          <a:lstStyle/>
          <a:p>
            <a:endParaRPr lang="en-IE"/>
          </a:p>
        </p:txBody>
      </p:sp>
      <p:pic>
        <p:nvPicPr>
          <p:cNvPr id="5" name="Picture 4" descr="Shape, background pattern, rectangle&#10;&#10;Description automatically generated">
            <a:extLst>
              <a:ext uri="{FF2B5EF4-FFF2-40B4-BE49-F238E27FC236}">
                <a16:creationId xmlns:a16="http://schemas.microsoft.com/office/drawing/2014/main" id="{67F44248-D86E-49A6-A152-BF89B954FD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Logo&#10;&#10;Description automatically generated">
            <a:extLst>
              <a:ext uri="{FF2B5EF4-FFF2-40B4-BE49-F238E27FC236}">
                <a16:creationId xmlns:a16="http://schemas.microsoft.com/office/drawing/2014/main" id="{FEB025AD-10BD-4902-AA5A-3A8D0750E6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292" y="5818475"/>
            <a:ext cx="1750441" cy="959273"/>
          </a:xfrm>
          <a:prstGeom prst="rect">
            <a:avLst/>
          </a:prstGeom>
        </p:spPr>
      </p:pic>
      <p:sp>
        <p:nvSpPr>
          <p:cNvPr id="8" name="TextBox 7">
            <a:extLst>
              <a:ext uri="{FF2B5EF4-FFF2-40B4-BE49-F238E27FC236}">
                <a16:creationId xmlns:a16="http://schemas.microsoft.com/office/drawing/2014/main" id="{C250D5CF-27D0-4679-8620-63BBF9DE8313}"/>
              </a:ext>
            </a:extLst>
          </p:cNvPr>
          <p:cNvSpPr txBox="1"/>
          <p:nvPr/>
        </p:nvSpPr>
        <p:spPr>
          <a:xfrm>
            <a:off x="1473591" y="338686"/>
            <a:ext cx="9194686" cy="584775"/>
          </a:xfrm>
          <a:prstGeom prst="rect">
            <a:avLst/>
          </a:prstGeom>
          <a:noFill/>
        </p:spPr>
        <p:txBody>
          <a:bodyPr wrap="square" lIns="91440" tIns="45720" rIns="91440" bIns="45720" anchor="t">
            <a:spAutoFit/>
          </a:bodyPr>
          <a:lstStyle/>
          <a:p>
            <a:r>
              <a:rPr lang="en-IE" sz="3200" b="1" dirty="0">
                <a:solidFill>
                  <a:schemeClr val="bg1"/>
                </a:solidFill>
                <a:latin typeface="Arial"/>
                <a:cs typeface="Arial"/>
              </a:rPr>
              <a:t>Impact</a:t>
            </a:r>
            <a:endParaRPr lang="en-US" dirty="0"/>
          </a:p>
        </p:txBody>
      </p:sp>
      <p:sp>
        <p:nvSpPr>
          <p:cNvPr id="9" name="TextBox 8">
            <a:extLst>
              <a:ext uri="{FF2B5EF4-FFF2-40B4-BE49-F238E27FC236}">
                <a16:creationId xmlns:a16="http://schemas.microsoft.com/office/drawing/2014/main" id="{4B29E96B-3CC7-4F9E-9C3F-5DD057852688}"/>
              </a:ext>
            </a:extLst>
          </p:cNvPr>
          <p:cNvSpPr txBox="1"/>
          <p:nvPr/>
        </p:nvSpPr>
        <p:spPr>
          <a:xfrm>
            <a:off x="1583846" y="1329371"/>
            <a:ext cx="2416965" cy="461665"/>
          </a:xfrm>
          <a:prstGeom prst="rect">
            <a:avLst/>
          </a:prstGeom>
          <a:noFill/>
        </p:spPr>
        <p:txBody>
          <a:bodyPr wrap="square" lIns="91440" tIns="45720" rIns="91440" bIns="45720" rtlCol="0" anchor="t">
            <a:spAutoFit/>
          </a:bodyPr>
          <a:lstStyle/>
          <a:p>
            <a:endParaRPr lang="en-IE" sz="2400" dirty="0">
              <a:solidFill>
                <a:schemeClr val="bg1"/>
              </a:solidFill>
              <a:cs typeface="Calibri"/>
            </a:endParaRPr>
          </a:p>
        </p:txBody>
      </p:sp>
      <p:pic>
        <p:nvPicPr>
          <p:cNvPr id="4" name="Picture 6" descr="Chart&#10;&#10;Description automatically generated">
            <a:extLst>
              <a:ext uri="{FF2B5EF4-FFF2-40B4-BE49-F238E27FC236}">
                <a16:creationId xmlns:a16="http://schemas.microsoft.com/office/drawing/2014/main" id="{67DE6C76-3CE0-4A99-8DC9-176493BB76C3}"/>
              </a:ext>
            </a:extLst>
          </p:cNvPr>
          <p:cNvPicPr>
            <a:picLocks noChangeAspect="1"/>
          </p:cNvPicPr>
          <p:nvPr/>
        </p:nvPicPr>
        <p:blipFill>
          <a:blip r:embed="rId4"/>
          <a:stretch>
            <a:fillRect/>
          </a:stretch>
        </p:blipFill>
        <p:spPr>
          <a:xfrm>
            <a:off x="1868352" y="1019938"/>
            <a:ext cx="8648602" cy="4518859"/>
          </a:xfrm>
          <a:prstGeom prst="rect">
            <a:avLst/>
          </a:prstGeom>
        </p:spPr>
      </p:pic>
      <p:sp>
        <p:nvSpPr>
          <p:cNvPr id="7" name="TextBox 6">
            <a:extLst>
              <a:ext uri="{FF2B5EF4-FFF2-40B4-BE49-F238E27FC236}">
                <a16:creationId xmlns:a16="http://schemas.microsoft.com/office/drawing/2014/main" id="{DEC17D85-2510-4386-A93C-98DDB5CA7AB9}"/>
              </a:ext>
            </a:extLst>
          </p:cNvPr>
          <p:cNvSpPr txBox="1"/>
          <p:nvPr/>
        </p:nvSpPr>
        <p:spPr>
          <a:xfrm>
            <a:off x="10419348" y="5767137"/>
            <a:ext cx="15701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i="1" dirty="0">
                <a:cs typeface="Calibri"/>
              </a:rPr>
              <a:t>AHEAD (2021) </a:t>
            </a:r>
            <a:endParaRPr lang="en-GB" dirty="0">
              <a:cs typeface="Calibri"/>
            </a:endParaRPr>
          </a:p>
        </p:txBody>
      </p:sp>
    </p:spTree>
    <p:extLst>
      <p:ext uri="{BB962C8B-B14F-4D97-AF65-F5344CB8AC3E}">
        <p14:creationId xmlns:p14="http://schemas.microsoft.com/office/powerpoint/2010/main" val="406414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669C2-32A0-43F9-B32D-998FFB0FEDDA}"/>
              </a:ext>
            </a:extLst>
          </p:cNvPr>
          <p:cNvSpPr>
            <a:spLocks noGrp="1"/>
          </p:cNvSpPr>
          <p:nvPr>
            <p:ph type="ctrTitle"/>
          </p:nvPr>
        </p:nvSpPr>
        <p:spPr/>
        <p:txBody>
          <a:bodyPr/>
          <a:lstStyle/>
          <a:p>
            <a:endParaRPr lang="en-IE"/>
          </a:p>
        </p:txBody>
      </p:sp>
      <p:sp>
        <p:nvSpPr>
          <p:cNvPr id="3" name="Subtitle 2">
            <a:extLst>
              <a:ext uri="{FF2B5EF4-FFF2-40B4-BE49-F238E27FC236}">
                <a16:creationId xmlns:a16="http://schemas.microsoft.com/office/drawing/2014/main" id="{81F703B4-1723-41D0-95A5-3596ED7CF9EC}"/>
              </a:ext>
            </a:extLst>
          </p:cNvPr>
          <p:cNvSpPr>
            <a:spLocks noGrp="1"/>
          </p:cNvSpPr>
          <p:nvPr>
            <p:ph type="subTitle" idx="1"/>
          </p:nvPr>
        </p:nvSpPr>
        <p:spPr/>
        <p:txBody>
          <a:bodyPr/>
          <a:lstStyle/>
          <a:p>
            <a:endParaRPr lang="en-IE"/>
          </a:p>
        </p:txBody>
      </p:sp>
      <p:pic>
        <p:nvPicPr>
          <p:cNvPr id="5" name="Picture 4" descr="Graphical user interface, application&#10;&#10;Description automatically generated">
            <a:extLst>
              <a:ext uri="{FF2B5EF4-FFF2-40B4-BE49-F238E27FC236}">
                <a16:creationId xmlns:a16="http://schemas.microsoft.com/office/drawing/2014/main" id="{DD053AFF-0CDC-4E17-ACC4-AB029450C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332" y="-43934"/>
            <a:ext cx="12192000" cy="6858000"/>
          </a:xfrm>
          <a:prstGeom prst="rect">
            <a:avLst/>
          </a:prstGeom>
        </p:spPr>
      </p:pic>
      <p:pic>
        <p:nvPicPr>
          <p:cNvPr id="7" name="Picture 6" descr="Logo&#10;&#10;Description automatically generated">
            <a:extLst>
              <a:ext uri="{FF2B5EF4-FFF2-40B4-BE49-F238E27FC236}">
                <a16:creationId xmlns:a16="http://schemas.microsoft.com/office/drawing/2014/main" id="{0A0D3F59-79D3-45BC-8302-30253BEF43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1416" y="306790"/>
            <a:ext cx="3239728" cy="1779366"/>
          </a:xfrm>
          <a:prstGeom prst="rect">
            <a:avLst/>
          </a:prstGeom>
        </p:spPr>
      </p:pic>
      <p:sp>
        <p:nvSpPr>
          <p:cNvPr id="8" name="TextBox 7">
            <a:extLst>
              <a:ext uri="{FF2B5EF4-FFF2-40B4-BE49-F238E27FC236}">
                <a16:creationId xmlns:a16="http://schemas.microsoft.com/office/drawing/2014/main" id="{5F7BBFF4-71FF-46E0-BC16-65431DBD5577}"/>
              </a:ext>
            </a:extLst>
          </p:cNvPr>
          <p:cNvSpPr txBox="1"/>
          <p:nvPr/>
        </p:nvSpPr>
        <p:spPr>
          <a:xfrm>
            <a:off x="2710544" y="2477141"/>
            <a:ext cx="8093513" cy="769441"/>
          </a:xfrm>
          <a:prstGeom prst="rect">
            <a:avLst/>
          </a:prstGeom>
          <a:noFill/>
        </p:spPr>
        <p:txBody>
          <a:bodyPr wrap="square" lIns="91440" tIns="45720" rIns="91440" bIns="45720" rtlCol="0" anchor="t">
            <a:spAutoFit/>
          </a:bodyPr>
          <a:lstStyle/>
          <a:p>
            <a:r>
              <a:rPr lang="en-IE" sz="4400" dirty="0">
                <a:latin typeface="Arial"/>
                <a:cs typeface="Arial"/>
              </a:rPr>
              <a:t>Thank you :) </a:t>
            </a:r>
            <a:endParaRPr lang="en-US" dirty="0">
              <a:cs typeface="Calibri" panose="020F0502020204030204"/>
            </a:endParaRPr>
          </a:p>
        </p:txBody>
      </p:sp>
      <p:sp>
        <p:nvSpPr>
          <p:cNvPr id="6" name="TextBox 5">
            <a:extLst>
              <a:ext uri="{FF2B5EF4-FFF2-40B4-BE49-F238E27FC236}">
                <a16:creationId xmlns:a16="http://schemas.microsoft.com/office/drawing/2014/main" id="{F8978A92-9C12-4F7C-B150-A800648DF3EA}"/>
              </a:ext>
            </a:extLst>
          </p:cNvPr>
          <p:cNvSpPr txBox="1"/>
          <p:nvPr/>
        </p:nvSpPr>
        <p:spPr>
          <a:xfrm>
            <a:off x="2713312" y="4054604"/>
            <a:ext cx="9144000" cy="1200329"/>
          </a:xfrm>
          <a:prstGeom prst="rect">
            <a:avLst/>
          </a:prstGeom>
          <a:noFill/>
        </p:spPr>
        <p:txBody>
          <a:bodyPr wrap="square" rtlCol="0">
            <a:spAutoFit/>
          </a:bodyPr>
          <a:lstStyle/>
          <a:p>
            <a:r>
              <a:rPr lang="en-IE" sz="2400" dirty="0"/>
              <a:t>Megan O’ Connor</a:t>
            </a:r>
          </a:p>
          <a:p>
            <a:r>
              <a:rPr lang="en-IE" sz="2400" dirty="0"/>
              <a:t>Vice President for Academic Affairs with the Union of Students Ireland</a:t>
            </a:r>
          </a:p>
          <a:p>
            <a:r>
              <a:rPr lang="en-IE" sz="2400" dirty="0">
                <a:hlinkClick r:id="rId4"/>
              </a:rPr>
              <a:t>academicaffairs@usi.ie</a:t>
            </a:r>
            <a:r>
              <a:rPr lang="en-IE" sz="2400" dirty="0"/>
              <a:t>  +353(86) 816 5498 </a:t>
            </a:r>
          </a:p>
        </p:txBody>
      </p:sp>
    </p:spTree>
    <p:extLst>
      <p:ext uri="{BB962C8B-B14F-4D97-AF65-F5344CB8AC3E}">
        <p14:creationId xmlns:p14="http://schemas.microsoft.com/office/powerpoint/2010/main" val="254751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A817E-31A2-425C-83CF-833A6393E2A6}"/>
              </a:ext>
            </a:extLst>
          </p:cNvPr>
          <p:cNvSpPr>
            <a:spLocks noGrp="1"/>
          </p:cNvSpPr>
          <p:nvPr>
            <p:ph type="ctrTitle"/>
          </p:nvPr>
        </p:nvSpPr>
        <p:spPr/>
        <p:txBody>
          <a:bodyPr/>
          <a:lstStyle/>
          <a:p>
            <a:endParaRPr lang="en-IE"/>
          </a:p>
        </p:txBody>
      </p:sp>
      <p:sp>
        <p:nvSpPr>
          <p:cNvPr id="3" name="Subtitle 2">
            <a:extLst>
              <a:ext uri="{FF2B5EF4-FFF2-40B4-BE49-F238E27FC236}">
                <a16:creationId xmlns:a16="http://schemas.microsoft.com/office/drawing/2014/main" id="{0AD579B4-07A1-42FC-843F-F925696C92DD}"/>
              </a:ext>
            </a:extLst>
          </p:cNvPr>
          <p:cNvSpPr>
            <a:spLocks noGrp="1"/>
          </p:cNvSpPr>
          <p:nvPr>
            <p:ph type="subTitle" idx="1"/>
          </p:nvPr>
        </p:nvSpPr>
        <p:spPr/>
        <p:txBody>
          <a:bodyPr/>
          <a:lstStyle/>
          <a:p>
            <a:endParaRPr lang="en-IE"/>
          </a:p>
        </p:txBody>
      </p:sp>
      <p:pic>
        <p:nvPicPr>
          <p:cNvPr id="5" name="Picture 4" descr="Shape, background pattern, rectangle&#10;&#10;Description automatically generated">
            <a:extLst>
              <a:ext uri="{FF2B5EF4-FFF2-40B4-BE49-F238E27FC236}">
                <a16:creationId xmlns:a16="http://schemas.microsoft.com/office/drawing/2014/main" id="{67F44248-D86E-49A6-A152-BF89B954FD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Logo&#10;&#10;Description automatically generated">
            <a:extLst>
              <a:ext uri="{FF2B5EF4-FFF2-40B4-BE49-F238E27FC236}">
                <a16:creationId xmlns:a16="http://schemas.microsoft.com/office/drawing/2014/main" id="{FEB025AD-10BD-4902-AA5A-3A8D0750E6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292" y="5728239"/>
            <a:ext cx="1910862" cy="1049509"/>
          </a:xfrm>
          <a:prstGeom prst="rect">
            <a:avLst/>
          </a:prstGeom>
        </p:spPr>
      </p:pic>
      <p:sp>
        <p:nvSpPr>
          <p:cNvPr id="8" name="TextBox 7">
            <a:extLst>
              <a:ext uri="{FF2B5EF4-FFF2-40B4-BE49-F238E27FC236}">
                <a16:creationId xmlns:a16="http://schemas.microsoft.com/office/drawing/2014/main" id="{C250D5CF-27D0-4679-8620-63BBF9DE8313}"/>
              </a:ext>
            </a:extLst>
          </p:cNvPr>
          <p:cNvSpPr txBox="1"/>
          <p:nvPr/>
        </p:nvSpPr>
        <p:spPr>
          <a:xfrm>
            <a:off x="2997591" y="829975"/>
            <a:ext cx="6196818" cy="646331"/>
          </a:xfrm>
          <a:prstGeom prst="rect">
            <a:avLst/>
          </a:prstGeom>
          <a:noFill/>
        </p:spPr>
        <p:txBody>
          <a:bodyPr wrap="square">
            <a:spAutoFit/>
          </a:bodyPr>
          <a:lstStyle/>
          <a:p>
            <a:pPr algn="ctr"/>
            <a:r>
              <a:rPr lang="en-IE" sz="3600" dirty="0">
                <a:solidFill>
                  <a:schemeClr val="bg1"/>
                </a:solidFill>
                <a:latin typeface="Arial" panose="020B0604020202020204" pitchFamily="34" charset="0"/>
                <a:cs typeface="Arial" panose="020B0604020202020204" pitchFamily="34" charset="0"/>
              </a:rPr>
              <a:t>References</a:t>
            </a:r>
            <a:r>
              <a:rPr lang="en-IE" sz="3200" dirty="0">
                <a:solidFill>
                  <a:schemeClr val="bg1"/>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4B29E96B-3CC7-4F9E-9C3F-5DD057852688}"/>
              </a:ext>
            </a:extLst>
          </p:cNvPr>
          <p:cNvSpPr txBox="1"/>
          <p:nvPr/>
        </p:nvSpPr>
        <p:spPr>
          <a:xfrm>
            <a:off x="1296188" y="1634095"/>
            <a:ext cx="9143999" cy="4216539"/>
          </a:xfrm>
          <a:prstGeom prst="rect">
            <a:avLst/>
          </a:prstGeom>
          <a:noFill/>
        </p:spPr>
        <p:txBody>
          <a:bodyPr wrap="square" lIns="91440" tIns="45720" rIns="91440" bIns="45720" rtlCol="0" anchor="t">
            <a:spAutoFit/>
          </a:bodyPr>
          <a:lstStyle/>
          <a:p>
            <a:pPr marL="457200" indent="-457200">
              <a:lnSpc>
                <a:spcPct val="150000"/>
              </a:lnSpc>
              <a:buFont typeface="Arial" panose="020B0604020202020204" pitchFamily="34" charset="0"/>
              <a:buChar char="•"/>
            </a:pPr>
            <a:r>
              <a:rPr lang="en-IE" sz="2000" dirty="0">
                <a:solidFill>
                  <a:schemeClr val="bg1"/>
                </a:solidFill>
              </a:rPr>
              <a:t>AHEAD (2021) </a:t>
            </a:r>
            <a:endParaRPr lang="en-US" sz="2000" dirty="0">
              <a:solidFill>
                <a:schemeClr val="bg1"/>
              </a:solidFill>
              <a:cs typeface="Calibri"/>
            </a:endParaRPr>
          </a:p>
          <a:p>
            <a:pPr marL="457200" indent="-457200">
              <a:lnSpc>
                <a:spcPct val="150000"/>
              </a:lnSpc>
              <a:buFont typeface="Arial" panose="020B0604020202020204" pitchFamily="34" charset="0"/>
              <a:buChar char="•"/>
            </a:pPr>
            <a:r>
              <a:rPr lang="en-IE" sz="2000" dirty="0">
                <a:solidFill>
                  <a:schemeClr val="bg1"/>
                </a:solidFill>
              </a:rPr>
              <a:t>Higher Education Authority’s Enhancing Student Engagement in Decision-Making Report (2016) </a:t>
            </a:r>
            <a:endParaRPr lang="en-US" sz="2000">
              <a:solidFill>
                <a:schemeClr val="bg1"/>
              </a:solidFill>
              <a:cs typeface="Calibri"/>
            </a:endParaRPr>
          </a:p>
          <a:p>
            <a:pPr marL="457200" indent="-457200">
              <a:lnSpc>
                <a:spcPct val="150000"/>
              </a:lnSpc>
              <a:buFont typeface="Arial" panose="020B0604020202020204" pitchFamily="34" charset="0"/>
              <a:buChar char="•"/>
            </a:pPr>
            <a:r>
              <a:rPr lang="en-IE" sz="2000" dirty="0">
                <a:solidFill>
                  <a:schemeClr val="bg1"/>
                </a:solidFill>
              </a:rPr>
              <a:t>Hildyard </a:t>
            </a:r>
            <a:r>
              <a:rPr lang="en-IE" sz="2000" i="1" dirty="0">
                <a:solidFill>
                  <a:schemeClr val="bg1"/>
                </a:solidFill>
              </a:rPr>
              <a:t>et al. </a:t>
            </a:r>
            <a:r>
              <a:rPr lang="en-IE" sz="2000" dirty="0">
                <a:solidFill>
                  <a:schemeClr val="bg1"/>
                </a:solidFill>
              </a:rPr>
              <a:t>(2001) </a:t>
            </a:r>
            <a:r>
              <a:rPr lang="en-IE" sz="2000" dirty="0" err="1">
                <a:solidFill>
                  <a:schemeClr val="bg1"/>
                </a:solidFill>
              </a:rPr>
              <a:t>pg</a:t>
            </a:r>
            <a:r>
              <a:rPr lang="en-IE" sz="2000" dirty="0">
                <a:solidFill>
                  <a:schemeClr val="bg1"/>
                </a:solidFill>
              </a:rPr>
              <a:t> 61 </a:t>
            </a:r>
            <a:endParaRPr lang="en-IE" sz="2000" dirty="0">
              <a:solidFill>
                <a:schemeClr val="bg1"/>
              </a:solidFill>
              <a:cs typeface="Calibri"/>
            </a:endParaRPr>
          </a:p>
          <a:p>
            <a:pPr marL="457200" indent="-457200">
              <a:lnSpc>
                <a:spcPct val="150000"/>
              </a:lnSpc>
              <a:buFont typeface="Arial,Sans-Serif" panose="020B0604020202020204" pitchFamily="34" charset="0"/>
              <a:buChar char="•"/>
            </a:pPr>
            <a:r>
              <a:rPr lang="en-IE" sz="2000" dirty="0">
                <a:solidFill>
                  <a:schemeClr val="bg1"/>
                </a:solidFill>
                <a:ea typeface="+mn-lt"/>
                <a:cs typeface="+mn-lt"/>
              </a:rPr>
              <a:t>National Forum for Teaching and Learning: Student Success Toolkit (2021)</a:t>
            </a:r>
            <a:endParaRPr lang="en-IE" sz="2000" dirty="0">
              <a:ea typeface="+mn-lt"/>
              <a:cs typeface="+mn-lt"/>
            </a:endParaRPr>
          </a:p>
          <a:p>
            <a:pPr marL="457200" indent="-457200">
              <a:lnSpc>
                <a:spcPct val="150000"/>
              </a:lnSpc>
              <a:buFont typeface="Arial" panose="020B0604020202020204" pitchFamily="34" charset="0"/>
              <a:buChar char="•"/>
            </a:pPr>
            <a:r>
              <a:rPr lang="en-GB" sz="2000" dirty="0">
                <a:solidFill>
                  <a:schemeClr val="bg1"/>
                </a:solidFill>
                <a:cs typeface="Calibri"/>
              </a:rPr>
              <a:t>National Report on Student Mental Health in Third Level Education (2019)</a:t>
            </a:r>
          </a:p>
          <a:p>
            <a:pPr marL="457200" indent="-457200">
              <a:lnSpc>
                <a:spcPct val="150000"/>
              </a:lnSpc>
              <a:buFont typeface="Arial" panose="020B0604020202020204" pitchFamily="34" charset="0"/>
              <a:buChar char="•"/>
            </a:pPr>
            <a:r>
              <a:rPr lang="en-IE" sz="2000" dirty="0">
                <a:solidFill>
                  <a:schemeClr val="bg1"/>
                </a:solidFill>
              </a:rPr>
              <a:t>National Student Engagement Programme (2021)</a:t>
            </a:r>
            <a:endParaRPr lang="en-IE" sz="2000" dirty="0">
              <a:solidFill>
                <a:schemeClr val="bg1"/>
              </a:solidFill>
              <a:cs typeface="Calibri"/>
            </a:endParaRPr>
          </a:p>
          <a:p>
            <a:pPr marL="457200" indent="-457200">
              <a:lnSpc>
                <a:spcPct val="150000"/>
              </a:lnSpc>
              <a:buFont typeface="Arial" panose="020B0604020202020204" pitchFamily="34" charset="0"/>
              <a:buChar char="•"/>
            </a:pPr>
            <a:r>
              <a:rPr lang="en-IE" sz="2000" dirty="0">
                <a:solidFill>
                  <a:schemeClr val="bg1"/>
                </a:solidFill>
                <a:cs typeface="Calibri"/>
              </a:rPr>
              <a:t>Wellbeing in the Curriculum (2021) </a:t>
            </a:r>
          </a:p>
          <a:p>
            <a:pPr marL="457200" indent="-457200">
              <a:buFont typeface="Arial" panose="020B0604020202020204" pitchFamily="34" charset="0"/>
              <a:buChar char="•"/>
            </a:pPr>
            <a:endParaRPr lang="en-IE" sz="2800" dirty="0">
              <a:solidFill>
                <a:schemeClr val="bg1"/>
              </a:solidFill>
            </a:endParaRPr>
          </a:p>
        </p:txBody>
      </p:sp>
    </p:spTree>
    <p:extLst>
      <p:ext uri="{BB962C8B-B14F-4D97-AF65-F5344CB8AC3E}">
        <p14:creationId xmlns:p14="http://schemas.microsoft.com/office/powerpoint/2010/main" val="2995845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able&#10;&#10;Description automatically generated">
            <a:extLst>
              <a:ext uri="{FF2B5EF4-FFF2-40B4-BE49-F238E27FC236}">
                <a16:creationId xmlns:a16="http://schemas.microsoft.com/office/drawing/2014/main" id="{A7861573-1574-47DF-B887-596072D969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Logo&#10;&#10;Description automatically generated">
            <a:extLst>
              <a:ext uri="{FF2B5EF4-FFF2-40B4-BE49-F238E27FC236}">
                <a16:creationId xmlns:a16="http://schemas.microsoft.com/office/drawing/2014/main" id="{30D513FD-E6A9-40CB-8802-E5830DF84A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829" y="2841663"/>
            <a:ext cx="3242858" cy="1761878"/>
          </a:xfrm>
          <a:prstGeom prst="rect">
            <a:avLst/>
          </a:prstGeom>
        </p:spPr>
      </p:pic>
      <p:sp>
        <p:nvSpPr>
          <p:cNvPr id="12" name="TextBox 11">
            <a:extLst>
              <a:ext uri="{FF2B5EF4-FFF2-40B4-BE49-F238E27FC236}">
                <a16:creationId xmlns:a16="http://schemas.microsoft.com/office/drawing/2014/main" id="{B27DCB65-1816-4485-843B-AE01E2A1FD82}"/>
              </a:ext>
            </a:extLst>
          </p:cNvPr>
          <p:cNvSpPr txBox="1"/>
          <p:nvPr/>
        </p:nvSpPr>
        <p:spPr>
          <a:xfrm>
            <a:off x="1296027" y="268843"/>
            <a:ext cx="3253426" cy="707886"/>
          </a:xfrm>
          <a:prstGeom prst="rect">
            <a:avLst/>
          </a:prstGeom>
          <a:noFill/>
        </p:spPr>
        <p:txBody>
          <a:bodyPr wrap="square" lIns="91440" tIns="45720" rIns="91440" bIns="45720" rtlCol="0" anchor="t">
            <a:spAutoFit/>
          </a:bodyPr>
          <a:lstStyle/>
          <a:p>
            <a:r>
              <a:rPr lang="en-IE" sz="4000">
                <a:solidFill>
                  <a:schemeClr val="bg1">
                    <a:lumMod val="95000"/>
                  </a:schemeClr>
                </a:solidFill>
                <a:latin typeface="Arial"/>
                <a:cs typeface="Arial"/>
              </a:rPr>
              <a:t>About USI</a:t>
            </a:r>
            <a:r>
              <a:rPr lang="en-IE" sz="3200">
                <a:solidFill>
                  <a:schemeClr val="bg1">
                    <a:lumMod val="95000"/>
                  </a:schemeClr>
                </a:solidFill>
                <a:latin typeface="Arial"/>
                <a:cs typeface="Arial"/>
              </a:rPr>
              <a:t> </a:t>
            </a:r>
            <a:endParaRPr lang="en-IE" sz="3200">
              <a:solidFill>
                <a:schemeClr val="bg1">
                  <a:lumMod val="95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0DF4AE8-DD3A-4D22-AD23-41B9890767FB}"/>
              </a:ext>
            </a:extLst>
          </p:cNvPr>
          <p:cNvSpPr txBox="1"/>
          <p:nvPr/>
        </p:nvSpPr>
        <p:spPr>
          <a:xfrm>
            <a:off x="4811252" y="2078575"/>
            <a:ext cx="6876788"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sz="2000" dirty="0">
                <a:cs typeface="Calibri"/>
              </a:rPr>
              <a:t>National representative body for third level students in Further &amp; Higher Education, representing over 374,000 students across the Island of Ireland, both in the ROI &amp; NI</a:t>
            </a:r>
            <a:br>
              <a:rPr lang="en-GB" sz="2000" dirty="0">
                <a:cs typeface="Calibri"/>
              </a:rPr>
            </a:br>
            <a:endParaRPr lang="en-GB" sz="2000" dirty="0">
              <a:cs typeface="Calibri"/>
            </a:endParaRPr>
          </a:p>
          <a:p>
            <a:pPr marL="285750" indent="-285750">
              <a:buFont typeface="Arial"/>
              <a:buChar char="•"/>
            </a:pPr>
            <a:r>
              <a:rPr lang="en-GB" sz="2000" dirty="0">
                <a:cs typeface="Calibri"/>
              </a:rPr>
              <a:t>Policy development and implementation </a:t>
            </a:r>
          </a:p>
          <a:p>
            <a:pPr marL="285750" indent="-285750">
              <a:buFont typeface="Arial"/>
              <a:buChar char="•"/>
            </a:pPr>
            <a:endParaRPr lang="en-GB" sz="2000" dirty="0">
              <a:cs typeface="Calibri"/>
            </a:endParaRPr>
          </a:p>
          <a:p>
            <a:pPr marL="285750" indent="-285750">
              <a:buFont typeface="Arial"/>
              <a:buChar char="•"/>
            </a:pPr>
            <a:r>
              <a:rPr lang="en-GB" sz="2000" dirty="0">
                <a:cs typeface="Calibri"/>
              </a:rPr>
              <a:t>Advocacy and Lobbying</a:t>
            </a:r>
          </a:p>
          <a:p>
            <a:pPr marL="285750" indent="-285750">
              <a:buFont typeface="Arial"/>
              <a:buChar char="•"/>
            </a:pPr>
            <a:endParaRPr lang="en-GB" sz="2000" dirty="0">
              <a:cs typeface="Calibri"/>
            </a:endParaRPr>
          </a:p>
          <a:p>
            <a:pPr marL="285750" indent="-285750">
              <a:buFont typeface="Arial"/>
              <a:buChar char="•"/>
            </a:pPr>
            <a:r>
              <a:rPr lang="en-GB" sz="2000" dirty="0">
                <a:cs typeface="Calibri"/>
              </a:rPr>
              <a:t>Education &amp; awareness campaigns on student wellbeing, exam destress, student engagement &amp; partnership, consent, financial hardship, accommodation (overall college experience)</a:t>
            </a:r>
          </a:p>
        </p:txBody>
      </p:sp>
    </p:spTree>
    <p:extLst>
      <p:ext uri="{BB962C8B-B14F-4D97-AF65-F5344CB8AC3E}">
        <p14:creationId xmlns:p14="http://schemas.microsoft.com/office/powerpoint/2010/main" val="173879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able&#10;&#10;Description automatically generated">
            <a:extLst>
              <a:ext uri="{FF2B5EF4-FFF2-40B4-BE49-F238E27FC236}">
                <a16:creationId xmlns:a16="http://schemas.microsoft.com/office/drawing/2014/main" id="{A7861573-1574-47DF-B887-596072D969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Logo&#10;&#10;Description automatically generated">
            <a:extLst>
              <a:ext uri="{FF2B5EF4-FFF2-40B4-BE49-F238E27FC236}">
                <a16:creationId xmlns:a16="http://schemas.microsoft.com/office/drawing/2014/main" id="{30D513FD-E6A9-40CB-8802-E5830DF84A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092" y="5849558"/>
            <a:ext cx="1648673" cy="899615"/>
          </a:xfrm>
          <a:prstGeom prst="rect">
            <a:avLst/>
          </a:prstGeom>
        </p:spPr>
      </p:pic>
      <p:sp>
        <p:nvSpPr>
          <p:cNvPr id="12" name="TextBox 11">
            <a:extLst>
              <a:ext uri="{FF2B5EF4-FFF2-40B4-BE49-F238E27FC236}">
                <a16:creationId xmlns:a16="http://schemas.microsoft.com/office/drawing/2014/main" id="{B27DCB65-1816-4485-843B-AE01E2A1FD82}"/>
              </a:ext>
            </a:extLst>
          </p:cNvPr>
          <p:cNvSpPr txBox="1"/>
          <p:nvPr/>
        </p:nvSpPr>
        <p:spPr>
          <a:xfrm>
            <a:off x="1296027" y="268843"/>
            <a:ext cx="3253426" cy="707886"/>
          </a:xfrm>
          <a:prstGeom prst="rect">
            <a:avLst/>
          </a:prstGeom>
          <a:noFill/>
        </p:spPr>
        <p:txBody>
          <a:bodyPr wrap="square" lIns="91440" tIns="45720" rIns="91440" bIns="45720" rtlCol="0" anchor="t">
            <a:spAutoFit/>
          </a:bodyPr>
          <a:lstStyle/>
          <a:p>
            <a:r>
              <a:rPr lang="en-IE" sz="4000" dirty="0">
                <a:solidFill>
                  <a:schemeClr val="bg1">
                    <a:lumMod val="95000"/>
                  </a:schemeClr>
                </a:solidFill>
                <a:latin typeface="Arial"/>
                <a:cs typeface="Arial"/>
              </a:rPr>
              <a:t>About Me</a:t>
            </a:r>
            <a:endParaRPr lang="en-IE" sz="3200" dirty="0">
              <a:solidFill>
                <a:schemeClr val="bg1">
                  <a:lumMod val="95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0DF4AE8-DD3A-4D22-AD23-41B9890767FB}"/>
              </a:ext>
            </a:extLst>
          </p:cNvPr>
          <p:cNvSpPr txBox="1"/>
          <p:nvPr/>
        </p:nvSpPr>
        <p:spPr>
          <a:xfrm>
            <a:off x="4851357" y="1637417"/>
            <a:ext cx="6876788"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GB" sz="2000" dirty="0">
              <a:cs typeface="Calibri"/>
            </a:endParaRPr>
          </a:p>
          <a:p>
            <a:pPr marL="285750" indent="-285750">
              <a:buFont typeface="Arial"/>
              <a:buChar char="•"/>
            </a:pPr>
            <a:endParaRPr lang="en-GB" sz="2000" dirty="0">
              <a:cs typeface="Calibri"/>
            </a:endParaRPr>
          </a:p>
          <a:p>
            <a:pPr marL="285750" indent="-285750">
              <a:buFont typeface="Arial"/>
              <a:buChar char="•"/>
            </a:pPr>
            <a:r>
              <a:rPr lang="en-GB" sz="2000" dirty="0">
                <a:cs typeface="Calibri"/>
              </a:rPr>
              <a:t>Megan O' Connor </a:t>
            </a:r>
          </a:p>
          <a:p>
            <a:pPr marL="285750" indent="-285750">
              <a:buFont typeface="Arial"/>
              <a:buChar char="•"/>
            </a:pPr>
            <a:r>
              <a:rPr lang="en-GB" sz="2000" dirty="0">
                <a:cs typeface="Calibri"/>
              </a:rPr>
              <a:t>General Nursing Graduate, Trinity College Dublin </a:t>
            </a:r>
          </a:p>
          <a:p>
            <a:pPr marL="285750" indent="-285750">
              <a:buFont typeface="Arial"/>
              <a:buChar char="•"/>
            </a:pPr>
            <a:r>
              <a:rPr lang="en-GB" sz="2000" dirty="0">
                <a:cs typeface="Calibri"/>
              </a:rPr>
              <a:t>Role of the Vice President for Academic Affairs;</a:t>
            </a:r>
          </a:p>
          <a:p>
            <a:pPr marL="800100" lvl="1" indent="-342900">
              <a:buFont typeface="Courier New"/>
              <a:buChar char="o"/>
            </a:pPr>
            <a:r>
              <a:rPr lang="en-GB" sz="2000" dirty="0">
                <a:cs typeface="Calibri"/>
              </a:rPr>
              <a:t>Assessment</a:t>
            </a:r>
          </a:p>
          <a:p>
            <a:pPr marL="800100" lvl="1" indent="-342900">
              <a:buFont typeface="Courier New"/>
              <a:buChar char="o"/>
            </a:pPr>
            <a:r>
              <a:rPr lang="en-GB" sz="2000" dirty="0">
                <a:cs typeface="Calibri"/>
              </a:rPr>
              <a:t>Quality assurance</a:t>
            </a:r>
          </a:p>
          <a:p>
            <a:pPr marL="800100" lvl="1" indent="-342900">
              <a:buFont typeface="Courier New"/>
              <a:buChar char="o"/>
            </a:pPr>
            <a:r>
              <a:rPr lang="en-GB" sz="2000" dirty="0">
                <a:cs typeface="Calibri"/>
              </a:rPr>
              <a:t>International Affairs </a:t>
            </a:r>
          </a:p>
          <a:p>
            <a:pPr marL="800100" lvl="1" indent="-342900">
              <a:buFont typeface="Courier New"/>
              <a:buChar char="o"/>
            </a:pPr>
            <a:r>
              <a:rPr lang="en-GB" sz="2000" dirty="0">
                <a:cs typeface="Calibri"/>
              </a:rPr>
              <a:t>Student Partnership &amp; Engagement.</a:t>
            </a:r>
          </a:p>
          <a:p>
            <a:endParaRPr lang="en-GB" sz="2000" dirty="0">
              <a:cs typeface="Calibri"/>
            </a:endParaRPr>
          </a:p>
        </p:txBody>
      </p:sp>
      <p:pic>
        <p:nvPicPr>
          <p:cNvPr id="3" name="Picture 7">
            <a:extLst>
              <a:ext uri="{FF2B5EF4-FFF2-40B4-BE49-F238E27FC236}">
                <a16:creationId xmlns:a16="http://schemas.microsoft.com/office/drawing/2014/main" id="{A4CB83A7-5307-4C9A-B091-F4712C61809E}"/>
              </a:ext>
            </a:extLst>
          </p:cNvPr>
          <p:cNvPicPr>
            <a:picLocks noChangeAspect="1"/>
          </p:cNvPicPr>
          <p:nvPr/>
        </p:nvPicPr>
        <p:blipFill>
          <a:blip r:embed="rId5"/>
          <a:stretch>
            <a:fillRect/>
          </a:stretch>
        </p:blipFill>
        <p:spPr>
          <a:xfrm>
            <a:off x="583531" y="2182737"/>
            <a:ext cx="3876173" cy="2582761"/>
          </a:xfrm>
          <a:prstGeom prst="rect">
            <a:avLst/>
          </a:prstGeom>
        </p:spPr>
      </p:pic>
    </p:spTree>
    <p:extLst>
      <p:ext uri="{BB962C8B-B14F-4D97-AF65-F5344CB8AC3E}">
        <p14:creationId xmlns:p14="http://schemas.microsoft.com/office/powerpoint/2010/main" val="255622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A817E-31A2-425C-83CF-833A6393E2A6}"/>
              </a:ext>
            </a:extLst>
          </p:cNvPr>
          <p:cNvSpPr>
            <a:spLocks noGrp="1"/>
          </p:cNvSpPr>
          <p:nvPr>
            <p:ph type="ctrTitle"/>
          </p:nvPr>
        </p:nvSpPr>
        <p:spPr>
          <a:xfrm>
            <a:off x="1534026" y="1122363"/>
            <a:ext cx="9144000" cy="2387600"/>
          </a:xfrm>
        </p:spPr>
        <p:txBody>
          <a:bodyPr/>
          <a:lstStyle/>
          <a:p>
            <a:endParaRPr lang="en-IE"/>
          </a:p>
        </p:txBody>
      </p:sp>
      <p:sp>
        <p:nvSpPr>
          <p:cNvPr id="3" name="Subtitle 2">
            <a:extLst>
              <a:ext uri="{FF2B5EF4-FFF2-40B4-BE49-F238E27FC236}">
                <a16:creationId xmlns:a16="http://schemas.microsoft.com/office/drawing/2014/main" id="{0AD579B4-07A1-42FC-843F-F925696C92DD}"/>
              </a:ext>
            </a:extLst>
          </p:cNvPr>
          <p:cNvSpPr>
            <a:spLocks noGrp="1"/>
          </p:cNvSpPr>
          <p:nvPr>
            <p:ph type="subTitle" idx="1"/>
          </p:nvPr>
        </p:nvSpPr>
        <p:spPr>
          <a:xfrm>
            <a:off x="1534026" y="3602038"/>
            <a:ext cx="9144000" cy="1655762"/>
          </a:xfrm>
        </p:spPr>
        <p:txBody>
          <a:bodyPr/>
          <a:lstStyle/>
          <a:p>
            <a:endParaRPr lang="en-IE"/>
          </a:p>
        </p:txBody>
      </p:sp>
      <p:pic>
        <p:nvPicPr>
          <p:cNvPr id="5" name="Picture 4" descr="Shape, background pattern, rectangle&#10;&#10;Description automatically generated">
            <a:extLst>
              <a:ext uri="{FF2B5EF4-FFF2-40B4-BE49-F238E27FC236}">
                <a16:creationId xmlns:a16="http://schemas.microsoft.com/office/drawing/2014/main" id="{67F44248-D86E-49A6-A152-BF89B954FD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0" cy="6858000"/>
          </a:xfrm>
          <a:prstGeom prst="rect">
            <a:avLst/>
          </a:prstGeom>
        </p:spPr>
      </p:pic>
      <p:pic>
        <p:nvPicPr>
          <p:cNvPr id="6" name="Picture 5" descr="Logo&#10;&#10;Description automatically generated">
            <a:extLst>
              <a:ext uri="{FF2B5EF4-FFF2-40B4-BE49-F238E27FC236}">
                <a16:creationId xmlns:a16="http://schemas.microsoft.com/office/drawing/2014/main" id="{FEB025AD-10BD-4902-AA5A-3A8D0750E6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318" y="5728239"/>
            <a:ext cx="1910862" cy="1049509"/>
          </a:xfrm>
          <a:prstGeom prst="rect">
            <a:avLst/>
          </a:prstGeom>
        </p:spPr>
      </p:pic>
      <p:sp>
        <p:nvSpPr>
          <p:cNvPr id="8" name="TextBox 7">
            <a:extLst>
              <a:ext uri="{FF2B5EF4-FFF2-40B4-BE49-F238E27FC236}">
                <a16:creationId xmlns:a16="http://schemas.microsoft.com/office/drawing/2014/main" id="{C250D5CF-27D0-4679-8620-63BBF9DE8313}"/>
              </a:ext>
            </a:extLst>
          </p:cNvPr>
          <p:cNvSpPr txBox="1"/>
          <p:nvPr/>
        </p:nvSpPr>
        <p:spPr>
          <a:xfrm>
            <a:off x="2357001" y="255714"/>
            <a:ext cx="6924738" cy="646331"/>
          </a:xfrm>
          <a:prstGeom prst="rect">
            <a:avLst/>
          </a:prstGeom>
          <a:noFill/>
        </p:spPr>
        <p:txBody>
          <a:bodyPr wrap="square" lIns="91440" tIns="45720" rIns="91440" bIns="45720" anchor="t">
            <a:spAutoFit/>
          </a:bodyPr>
          <a:lstStyle/>
          <a:p>
            <a:pPr algn="ctr"/>
            <a:r>
              <a:rPr lang="en-IE" sz="3600" b="1" dirty="0">
                <a:solidFill>
                  <a:schemeClr val="bg1"/>
                </a:solidFill>
                <a:latin typeface="Arial"/>
                <a:cs typeface="Arial"/>
              </a:rPr>
              <a:t>Student Success</a:t>
            </a:r>
            <a:endParaRPr lang="en-IE" sz="3600" b="1">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A0B46CAE-B9F3-405D-8B09-C0E49A86F842}"/>
              </a:ext>
            </a:extLst>
          </p:cNvPr>
          <p:cNvSpPr txBox="1"/>
          <p:nvPr/>
        </p:nvSpPr>
        <p:spPr>
          <a:xfrm>
            <a:off x="1538886" y="904943"/>
            <a:ext cx="9193014"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GB" sz="2000" b="1" dirty="0">
                <a:solidFill>
                  <a:schemeClr val="bg1"/>
                </a:solidFill>
                <a:cs typeface="Calibri"/>
              </a:rPr>
              <a:t>"Student Success is everyone's business" </a:t>
            </a:r>
            <a:endParaRPr lang="en-IE" sz="2000">
              <a:solidFill>
                <a:schemeClr val="bg1"/>
              </a:solidFill>
              <a:cs typeface="Calibri"/>
            </a:endParaRPr>
          </a:p>
          <a:p>
            <a:endParaRPr lang="en-GB" sz="2000" b="1" dirty="0">
              <a:solidFill>
                <a:schemeClr val="bg1"/>
              </a:solidFill>
              <a:cs typeface="Calibri"/>
            </a:endParaRPr>
          </a:p>
          <a:p>
            <a:pPr marL="342900" indent="-342900">
              <a:buFont typeface="Arial"/>
              <a:buChar char="•"/>
            </a:pPr>
            <a:r>
              <a:rPr lang="en-GB" sz="2000" b="1" dirty="0">
                <a:solidFill>
                  <a:schemeClr val="bg1"/>
                </a:solidFill>
                <a:cs typeface="Calibri"/>
              </a:rPr>
              <a:t>Partnership between students and student organisations</a:t>
            </a:r>
            <a:r>
              <a:rPr lang="en-GB" sz="2000" dirty="0">
                <a:solidFill>
                  <a:schemeClr val="bg1"/>
                </a:solidFill>
                <a:cs typeface="Calibri"/>
              </a:rPr>
              <a:t> with the National Forum, the HEA and Higher Education Institutions is invaluable</a:t>
            </a:r>
            <a:endParaRPr lang="en-IE" sz="2000" dirty="0">
              <a:solidFill>
                <a:schemeClr val="bg1"/>
              </a:solidFill>
              <a:ea typeface="+mn-lt"/>
              <a:cs typeface="+mn-lt"/>
            </a:endParaRPr>
          </a:p>
          <a:p>
            <a:pPr marL="285750" indent="-285750">
              <a:buFont typeface="Arial,Sans-Serif"/>
              <a:buChar char="•"/>
            </a:pPr>
            <a:endParaRPr lang="en-GB" sz="2000" dirty="0">
              <a:solidFill>
                <a:schemeClr val="bg1"/>
              </a:solidFill>
              <a:ea typeface="+mn-lt"/>
              <a:cs typeface="+mn-lt"/>
            </a:endParaRPr>
          </a:p>
          <a:p>
            <a:pPr marL="285750" indent="-285750">
              <a:buFont typeface="Arial,Sans-Serif"/>
              <a:buChar char="•"/>
            </a:pPr>
            <a:r>
              <a:rPr lang="en-GB" sz="2000" dirty="0">
                <a:solidFill>
                  <a:schemeClr val="bg1"/>
                </a:solidFill>
                <a:cs typeface="Calibri"/>
              </a:rPr>
              <a:t>Student success is a complex concept and perhaps traditional perceptions of student success have been too focused on singular outcomes of success</a:t>
            </a:r>
            <a:endParaRPr lang="en-US" sz="2000" dirty="0">
              <a:solidFill>
                <a:schemeClr val="bg1"/>
              </a:solidFill>
              <a:cs typeface="Calibri"/>
            </a:endParaRPr>
          </a:p>
          <a:p>
            <a:pPr marL="285750" indent="-285750">
              <a:buFont typeface="Arial,Sans-Serif"/>
              <a:buChar char="•"/>
            </a:pPr>
            <a:endParaRPr lang="en-GB" sz="2000" dirty="0">
              <a:solidFill>
                <a:schemeClr val="bg1"/>
              </a:solidFill>
              <a:cs typeface="Calibri"/>
            </a:endParaRPr>
          </a:p>
          <a:p>
            <a:pPr marL="285750" indent="-285750">
              <a:buFont typeface="Arial,Sans-Serif"/>
              <a:buChar char="•"/>
            </a:pPr>
            <a:r>
              <a:rPr lang="en-GB" sz="2000" dirty="0">
                <a:solidFill>
                  <a:schemeClr val="bg1"/>
                </a:solidFill>
                <a:cs typeface="Calibri"/>
              </a:rPr>
              <a:t>Success can mean several things and can be achieved in many ways</a:t>
            </a:r>
            <a:endParaRPr lang="en-US" sz="2000" dirty="0">
              <a:solidFill>
                <a:schemeClr val="bg1"/>
              </a:solidFill>
              <a:ea typeface="+mn-lt"/>
              <a:cs typeface="+mn-lt"/>
            </a:endParaRPr>
          </a:p>
          <a:p>
            <a:endParaRPr lang="en-GB" sz="2000" dirty="0">
              <a:solidFill>
                <a:schemeClr val="bg1"/>
              </a:solidFill>
              <a:cs typeface="Calibri"/>
            </a:endParaRPr>
          </a:p>
        </p:txBody>
      </p:sp>
      <p:sp>
        <p:nvSpPr>
          <p:cNvPr id="4" name="Oval 3">
            <a:extLst>
              <a:ext uri="{FF2B5EF4-FFF2-40B4-BE49-F238E27FC236}">
                <a16:creationId xmlns:a16="http://schemas.microsoft.com/office/drawing/2014/main" id="{41E05B36-9B45-47DF-AFB9-92CA0D1B43BE}"/>
              </a:ext>
            </a:extLst>
          </p:cNvPr>
          <p:cNvSpPr/>
          <p:nvPr/>
        </p:nvSpPr>
        <p:spPr>
          <a:xfrm>
            <a:off x="4706353" y="3683669"/>
            <a:ext cx="2075445" cy="13435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3A2D797E-82F1-40E4-96FF-435658F3896B}"/>
              </a:ext>
            </a:extLst>
          </p:cNvPr>
          <p:cNvSpPr/>
          <p:nvPr/>
        </p:nvSpPr>
        <p:spPr>
          <a:xfrm>
            <a:off x="2109536" y="3683668"/>
            <a:ext cx="2075445" cy="13435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05B85B6D-4827-494E-805B-1BF23B43BA5E}"/>
              </a:ext>
            </a:extLst>
          </p:cNvPr>
          <p:cNvSpPr/>
          <p:nvPr/>
        </p:nvSpPr>
        <p:spPr>
          <a:xfrm>
            <a:off x="7247952" y="3760973"/>
            <a:ext cx="2075445" cy="13435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D0CF215-5FCA-4D48-99CF-9BC2F6F6DE45}"/>
              </a:ext>
            </a:extLst>
          </p:cNvPr>
          <p:cNvSpPr txBox="1"/>
          <p:nvPr/>
        </p:nvSpPr>
        <p:spPr>
          <a:xfrm>
            <a:off x="5037722" y="4115301"/>
            <a:ext cx="139967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dirty="0"/>
              <a:t>Academic</a:t>
            </a:r>
            <a:endParaRPr lang="en-GB" sz="2400" dirty="0">
              <a:cs typeface="Calibri"/>
            </a:endParaRPr>
          </a:p>
        </p:txBody>
      </p:sp>
      <p:sp>
        <p:nvSpPr>
          <p:cNvPr id="12" name="TextBox 11">
            <a:extLst>
              <a:ext uri="{FF2B5EF4-FFF2-40B4-BE49-F238E27FC236}">
                <a16:creationId xmlns:a16="http://schemas.microsoft.com/office/drawing/2014/main" id="{BDFEE3F0-1677-4F1B-A61F-3508881861E1}"/>
              </a:ext>
            </a:extLst>
          </p:cNvPr>
          <p:cNvSpPr txBox="1"/>
          <p:nvPr/>
        </p:nvSpPr>
        <p:spPr>
          <a:xfrm>
            <a:off x="7634537" y="4125327"/>
            <a:ext cx="139967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dirty="0"/>
              <a:t>Social</a:t>
            </a:r>
            <a:endParaRPr lang="en-GB" sz="2400" dirty="0">
              <a:cs typeface="Calibri"/>
            </a:endParaRPr>
          </a:p>
        </p:txBody>
      </p:sp>
      <p:sp>
        <p:nvSpPr>
          <p:cNvPr id="13" name="TextBox 12">
            <a:extLst>
              <a:ext uri="{FF2B5EF4-FFF2-40B4-BE49-F238E27FC236}">
                <a16:creationId xmlns:a16="http://schemas.microsoft.com/office/drawing/2014/main" id="{67C2D668-0690-4E14-AB1D-1D66E03A02D4}"/>
              </a:ext>
            </a:extLst>
          </p:cNvPr>
          <p:cNvSpPr txBox="1"/>
          <p:nvPr/>
        </p:nvSpPr>
        <p:spPr>
          <a:xfrm>
            <a:off x="2420853" y="4115300"/>
            <a:ext cx="139967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dirty="0"/>
              <a:t>Personal</a:t>
            </a:r>
            <a:endParaRPr lang="en-US" dirty="0"/>
          </a:p>
        </p:txBody>
      </p:sp>
    </p:spTree>
    <p:extLst>
      <p:ext uri="{BB962C8B-B14F-4D97-AF65-F5344CB8AC3E}">
        <p14:creationId xmlns:p14="http://schemas.microsoft.com/office/powerpoint/2010/main" val="57844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4" grpId="0" animBg="1"/>
      <p:bldP spid="11" grpId="0" animBg="1"/>
      <p:bldP spid="10" grpId="0" animBg="1"/>
      <p:bldP spid="7"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D9B79-679A-4103-A027-25C6D16FDC7B}"/>
              </a:ext>
            </a:extLst>
          </p:cNvPr>
          <p:cNvSpPr>
            <a:spLocks noGrp="1"/>
          </p:cNvSpPr>
          <p:nvPr>
            <p:ph type="ctrTitle"/>
          </p:nvPr>
        </p:nvSpPr>
        <p:spPr/>
        <p:txBody>
          <a:bodyPr/>
          <a:lstStyle/>
          <a:p>
            <a:endParaRPr lang="en-IE"/>
          </a:p>
        </p:txBody>
      </p:sp>
      <p:sp>
        <p:nvSpPr>
          <p:cNvPr id="3" name="Subtitle 2">
            <a:extLst>
              <a:ext uri="{FF2B5EF4-FFF2-40B4-BE49-F238E27FC236}">
                <a16:creationId xmlns:a16="http://schemas.microsoft.com/office/drawing/2014/main" id="{C8A8165B-5E11-473D-887B-4D030F6728FA}"/>
              </a:ext>
            </a:extLst>
          </p:cNvPr>
          <p:cNvSpPr>
            <a:spLocks noGrp="1"/>
          </p:cNvSpPr>
          <p:nvPr>
            <p:ph type="subTitle" idx="1"/>
          </p:nvPr>
        </p:nvSpPr>
        <p:spPr/>
        <p:txBody>
          <a:bodyPr/>
          <a:lstStyle/>
          <a:p>
            <a:endParaRPr lang="en-IE"/>
          </a:p>
        </p:txBody>
      </p:sp>
      <p:pic>
        <p:nvPicPr>
          <p:cNvPr id="5" name="Picture 4" descr="A picture containing table&#10;&#10;Description automatically generated">
            <a:extLst>
              <a:ext uri="{FF2B5EF4-FFF2-40B4-BE49-F238E27FC236}">
                <a16:creationId xmlns:a16="http://schemas.microsoft.com/office/drawing/2014/main" id="{A7861573-1574-47DF-B887-596072D969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Logo&#10;&#10;Description automatically generated">
            <a:extLst>
              <a:ext uri="{FF2B5EF4-FFF2-40B4-BE49-F238E27FC236}">
                <a16:creationId xmlns:a16="http://schemas.microsoft.com/office/drawing/2014/main" id="{30D513FD-E6A9-40CB-8802-E5830DF84A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292" y="5728239"/>
            <a:ext cx="1910862" cy="1049509"/>
          </a:xfrm>
          <a:prstGeom prst="rect">
            <a:avLst/>
          </a:prstGeom>
        </p:spPr>
      </p:pic>
      <p:pic>
        <p:nvPicPr>
          <p:cNvPr id="4" name="Picture 5" descr="Diagram&#10;&#10;Description automatically generated">
            <a:extLst>
              <a:ext uri="{FF2B5EF4-FFF2-40B4-BE49-F238E27FC236}">
                <a16:creationId xmlns:a16="http://schemas.microsoft.com/office/drawing/2014/main" id="{2A0A5346-12F0-45A0-8241-412677718EC6}"/>
              </a:ext>
            </a:extLst>
          </p:cNvPr>
          <p:cNvPicPr>
            <a:picLocks noChangeAspect="1"/>
          </p:cNvPicPr>
          <p:nvPr/>
        </p:nvPicPr>
        <p:blipFill>
          <a:blip r:embed="rId5"/>
          <a:stretch>
            <a:fillRect/>
          </a:stretch>
        </p:blipFill>
        <p:spPr>
          <a:xfrm>
            <a:off x="6822510" y="1273498"/>
            <a:ext cx="5070953" cy="4843360"/>
          </a:xfrm>
          <a:prstGeom prst="rect">
            <a:avLst/>
          </a:prstGeom>
        </p:spPr>
      </p:pic>
      <p:sp>
        <p:nvSpPr>
          <p:cNvPr id="6" name="TextBox 5">
            <a:extLst>
              <a:ext uri="{FF2B5EF4-FFF2-40B4-BE49-F238E27FC236}">
                <a16:creationId xmlns:a16="http://schemas.microsoft.com/office/drawing/2014/main" id="{E17A4B15-02FD-4003-B294-09329A15CCF7}"/>
              </a:ext>
            </a:extLst>
          </p:cNvPr>
          <p:cNvSpPr txBox="1"/>
          <p:nvPr/>
        </p:nvSpPr>
        <p:spPr>
          <a:xfrm>
            <a:off x="7451559" y="6098006"/>
            <a:ext cx="381601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i="1" dirty="0">
                <a:cs typeface="Calibri"/>
              </a:rPr>
              <a:t>The Seven C's for Student Success, National Forum for Teaching and Learning (2021) </a:t>
            </a:r>
          </a:p>
        </p:txBody>
      </p:sp>
      <p:sp>
        <p:nvSpPr>
          <p:cNvPr id="8" name="TextBox 7">
            <a:extLst>
              <a:ext uri="{FF2B5EF4-FFF2-40B4-BE49-F238E27FC236}">
                <a16:creationId xmlns:a16="http://schemas.microsoft.com/office/drawing/2014/main" id="{29CE655D-EB63-4FC7-9188-EE4496860431}"/>
              </a:ext>
            </a:extLst>
          </p:cNvPr>
          <p:cNvSpPr txBox="1"/>
          <p:nvPr/>
        </p:nvSpPr>
        <p:spPr>
          <a:xfrm>
            <a:off x="1296027" y="268843"/>
            <a:ext cx="5675143" cy="707886"/>
          </a:xfrm>
          <a:prstGeom prst="rect">
            <a:avLst/>
          </a:prstGeom>
          <a:noFill/>
        </p:spPr>
        <p:txBody>
          <a:bodyPr wrap="square" lIns="91440" tIns="45720" rIns="91440" bIns="45720" rtlCol="0" anchor="t">
            <a:spAutoFit/>
          </a:bodyPr>
          <a:lstStyle/>
          <a:p>
            <a:r>
              <a:rPr lang="en-IE" sz="4000" dirty="0">
                <a:solidFill>
                  <a:schemeClr val="bg1">
                    <a:lumMod val="95000"/>
                  </a:schemeClr>
                </a:solidFill>
                <a:latin typeface="Arial"/>
                <a:cs typeface="Arial"/>
              </a:rPr>
              <a:t>Student Success Toolkit</a:t>
            </a:r>
            <a:endParaRPr lang="en-IE" sz="4000" dirty="0">
              <a:solidFill>
                <a:schemeClr val="bg1">
                  <a:lumMod val="95000"/>
                </a:schemeClr>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ADFFFA4-59AC-44BC-9BDA-BBD43913B445}"/>
              </a:ext>
            </a:extLst>
          </p:cNvPr>
          <p:cNvSpPr txBox="1"/>
          <p:nvPr/>
        </p:nvSpPr>
        <p:spPr>
          <a:xfrm>
            <a:off x="794085" y="1475873"/>
            <a:ext cx="6188619"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The</a:t>
            </a:r>
            <a:r>
              <a:rPr lang="en-GB" dirty="0">
                <a:ea typeface="+mn-lt"/>
                <a:cs typeface="+mn-lt"/>
              </a:rPr>
              <a:t> National Forum's </a:t>
            </a:r>
            <a:r>
              <a:rPr lang="en-GB" b="1" i="1" dirty="0">
                <a:ea typeface="+mn-lt"/>
                <a:cs typeface="+mn-lt"/>
              </a:rPr>
              <a:t>Seven Cs Toolkit</a:t>
            </a:r>
            <a:r>
              <a:rPr lang="en-GB" dirty="0">
                <a:ea typeface="+mn-lt"/>
                <a:cs typeface="+mn-lt"/>
              </a:rPr>
              <a:t> was developed as a resource for higher education institutions. </a:t>
            </a:r>
            <a:endParaRPr lang="en-US">
              <a:cs typeface="Calibri"/>
            </a:endParaRPr>
          </a:p>
          <a:p>
            <a:r>
              <a:rPr lang="en-GB" dirty="0">
                <a:ea typeface="+mn-lt"/>
                <a:cs typeface="+mn-lt"/>
              </a:rPr>
              <a:t>A systematic process for embedding the continuous enhancement of student success. </a:t>
            </a:r>
          </a:p>
          <a:p>
            <a:endParaRPr lang="en-GB" dirty="0">
              <a:ea typeface="+mn-lt"/>
              <a:cs typeface="+mn-lt"/>
            </a:endParaRPr>
          </a:p>
          <a:p>
            <a:pPr marL="285750" indent="-285750">
              <a:buFont typeface="Arial"/>
              <a:buChar char="•"/>
            </a:pPr>
            <a:r>
              <a:rPr lang="en-GB" dirty="0">
                <a:ea typeface="+mn-lt"/>
                <a:cs typeface="+mn-lt"/>
              </a:rPr>
              <a:t>Resources for HEI'S to 'take stock' of how student success is currently embedded </a:t>
            </a:r>
            <a:endParaRPr lang="en-GB">
              <a:cs typeface="Calibri"/>
            </a:endParaRPr>
          </a:p>
          <a:p>
            <a:pPr marL="285750" indent="-285750">
              <a:buFont typeface="Arial"/>
              <a:buChar char="•"/>
            </a:pPr>
            <a:r>
              <a:rPr lang="en-GB" dirty="0">
                <a:ea typeface="+mn-lt"/>
                <a:cs typeface="+mn-lt"/>
              </a:rPr>
              <a:t>Identify what currently works well </a:t>
            </a:r>
          </a:p>
          <a:p>
            <a:pPr marL="285750" indent="-285750">
              <a:buFont typeface="Arial"/>
              <a:buChar char="•"/>
            </a:pPr>
            <a:r>
              <a:rPr lang="en-GB" dirty="0">
                <a:ea typeface="+mn-lt"/>
                <a:cs typeface="+mn-lt"/>
              </a:rPr>
              <a:t>What needs to be developed further</a:t>
            </a:r>
          </a:p>
          <a:p>
            <a:pPr marL="285750" indent="-285750">
              <a:buFont typeface="Arial"/>
              <a:buChar char="•"/>
            </a:pPr>
            <a:r>
              <a:rPr lang="en-GB" dirty="0">
                <a:ea typeface="+mn-lt"/>
                <a:cs typeface="+mn-lt"/>
              </a:rPr>
              <a:t>Challenges institutions to consider the impact of all potential policies, practices and actions on both staff and students</a:t>
            </a:r>
          </a:p>
          <a:p>
            <a:pPr marL="285750" indent="-285750">
              <a:buFont typeface="Arial"/>
              <a:buChar char="•"/>
            </a:pPr>
            <a:r>
              <a:rPr lang="en-GB" dirty="0">
                <a:ea typeface="+mn-lt"/>
                <a:cs typeface="+mn-lt"/>
              </a:rPr>
              <a:t>Encourages conversations, debates and planning of how best to embed student success in a sustainable way across all functional areas of the institution</a:t>
            </a:r>
            <a:endParaRPr lang="en-GB">
              <a:cs typeface="Calibri"/>
            </a:endParaRPr>
          </a:p>
        </p:txBody>
      </p:sp>
    </p:spTree>
    <p:extLst>
      <p:ext uri="{BB962C8B-B14F-4D97-AF65-F5344CB8AC3E}">
        <p14:creationId xmlns:p14="http://schemas.microsoft.com/office/powerpoint/2010/main" val="33676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375EC-2646-4D2B-9038-0D62F8E4FF61}"/>
              </a:ext>
            </a:extLst>
          </p:cNvPr>
          <p:cNvSpPr>
            <a:spLocks noGrp="1"/>
          </p:cNvSpPr>
          <p:nvPr>
            <p:ph type="ctrTitle"/>
          </p:nvPr>
        </p:nvSpPr>
        <p:spPr/>
        <p:txBody>
          <a:bodyPr/>
          <a:lstStyle/>
          <a:p>
            <a:endParaRPr lang="en-IE"/>
          </a:p>
        </p:txBody>
      </p:sp>
      <p:sp>
        <p:nvSpPr>
          <p:cNvPr id="3" name="Subtitle 2">
            <a:extLst>
              <a:ext uri="{FF2B5EF4-FFF2-40B4-BE49-F238E27FC236}">
                <a16:creationId xmlns:a16="http://schemas.microsoft.com/office/drawing/2014/main" id="{85070D7C-F1D5-4D1A-98FB-950E5463721A}"/>
              </a:ext>
            </a:extLst>
          </p:cNvPr>
          <p:cNvSpPr>
            <a:spLocks noGrp="1"/>
          </p:cNvSpPr>
          <p:nvPr>
            <p:ph type="subTitle" idx="1"/>
          </p:nvPr>
        </p:nvSpPr>
        <p:spPr/>
        <p:txBody>
          <a:bodyPr/>
          <a:lstStyle/>
          <a:p>
            <a:endParaRPr lang="en-IE"/>
          </a:p>
        </p:txBody>
      </p:sp>
      <p:pic>
        <p:nvPicPr>
          <p:cNvPr id="5" name="Picture 4" descr="Background pattern&#10;&#10;Description automatically generated">
            <a:extLst>
              <a:ext uri="{FF2B5EF4-FFF2-40B4-BE49-F238E27FC236}">
                <a16:creationId xmlns:a16="http://schemas.microsoft.com/office/drawing/2014/main" id="{4044B35D-E25D-4B79-B38D-0F10D8D0EC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picture containing background pattern&#10;&#10;Description automatically generated">
            <a:extLst>
              <a:ext uri="{FF2B5EF4-FFF2-40B4-BE49-F238E27FC236}">
                <a16:creationId xmlns:a16="http://schemas.microsoft.com/office/drawing/2014/main" id="{AAF76F5C-BDE4-4EE8-8BAA-65F7797A04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Logo&#10;&#10;Description automatically generated">
            <a:extLst>
              <a:ext uri="{FF2B5EF4-FFF2-40B4-BE49-F238E27FC236}">
                <a16:creationId xmlns:a16="http://schemas.microsoft.com/office/drawing/2014/main" id="{49B6B6FA-BD31-4F29-93CE-99DEFC3456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292" y="5768343"/>
            <a:ext cx="1840679" cy="1009405"/>
          </a:xfrm>
          <a:prstGeom prst="rect">
            <a:avLst/>
          </a:prstGeom>
        </p:spPr>
      </p:pic>
      <p:sp>
        <p:nvSpPr>
          <p:cNvPr id="9" name="TextBox 8">
            <a:extLst>
              <a:ext uri="{FF2B5EF4-FFF2-40B4-BE49-F238E27FC236}">
                <a16:creationId xmlns:a16="http://schemas.microsoft.com/office/drawing/2014/main" id="{5A6ACD4F-0833-4EEC-9287-41794E1DCEC6}"/>
              </a:ext>
            </a:extLst>
          </p:cNvPr>
          <p:cNvSpPr txBox="1"/>
          <p:nvPr/>
        </p:nvSpPr>
        <p:spPr>
          <a:xfrm>
            <a:off x="1289957" y="783938"/>
            <a:ext cx="7903028" cy="584775"/>
          </a:xfrm>
          <a:prstGeom prst="rect">
            <a:avLst/>
          </a:prstGeom>
          <a:noFill/>
        </p:spPr>
        <p:txBody>
          <a:bodyPr wrap="square" lIns="91440" tIns="45720" rIns="91440" bIns="45720" rtlCol="0" anchor="t">
            <a:spAutoFit/>
          </a:bodyPr>
          <a:lstStyle/>
          <a:p>
            <a:pPr algn="ctr"/>
            <a:endParaRPr lang="en-IE" sz="3200" dirty="0">
              <a:cs typeface="Calibri"/>
            </a:endParaRPr>
          </a:p>
        </p:txBody>
      </p:sp>
      <p:sp>
        <p:nvSpPr>
          <p:cNvPr id="10" name="TextBox 9">
            <a:extLst>
              <a:ext uri="{FF2B5EF4-FFF2-40B4-BE49-F238E27FC236}">
                <a16:creationId xmlns:a16="http://schemas.microsoft.com/office/drawing/2014/main" id="{CD73C760-1B00-4A3A-8596-E2FEDF2A892E}"/>
              </a:ext>
            </a:extLst>
          </p:cNvPr>
          <p:cNvSpPr txBox="1"/>
          <p:nvPr/>
        </p:nvSpPr>
        <p:spPr>
          <a:xfrm>
            <a:off x="907261" y="366523"/>
            <a:ext cx="9287126" cy="837473"/>
          </a:xfrm>
          <a:prstGeom prst="rect">
            <a:avLst/>
          </a:prstGeom>
          <a:noFill/>
        </p:spPr>
        <p:txBody>
          <a:bodyPr wrap="square" lIns="91440" tIns="45720" rIns="91440" bIns="45720" rtlCol="0" anchor="t">
            <a:spAutoFit/>
          </a:bodyPr>
          <a:lstStyle/>
          <a:p>
            <a:pPr>
              <a:lnSpc>
                <a:spcPct val="150000"/>
              </a:lnSpc>
            </a:pPr>
            <a:r>
              <a:rPr lang="en-IE" sz="3600" b="1" dirty="0">
                <a:cs typeface="Calibri"/>
              </a:rPr>
              <a:t>USI's National Report on Student Mental Health</a:t>
            </a:r>
          </a:p>
        </p:txBody>
      </p:sp>
      <p:pic>
        <p:nvPicPr>
          <p:cNvPr id="6" name="Picture 10">
            <a:extLst>
              <a:ext uri="{FF2B5EF4-FFF2-40B4-BE49-F238E27FC236}">
                <a16:creationId xmlns:a16="http://schemas.microsoft.com/office/drawing/2014/main" id="{F8C44C23-02A4-4B5B-AF12-4EDFBF94F66F}"/>
              </a:ext>
            </a:extLst>
          </p:cNvPr>
          <p:cNvPicPr>
            <a:picLocks noChangeAspect="1"/>
          </p:cNvPicPr>
          <p:nvPr/>
        </p:nvPicPr>
        <p:blipFill>
          <a:blip r:embed="rId5"/>
          <a:stretch>
            <a:fillRect/>
          </a:stretch>
        </p:blipFill>
        <p:spPr>
          <a:xfrm>
            <a:off x="7637408" y="4680542"/>
            <a:ext cx="2741455" cy="2110474"/>
          </a:xfrm>
          <a:prstGeom prst="rect">
            <a:avLst/>
          </a:prstGeom>
        </p:spPr>
      </p:pic>
      <p:sp>
        <p:nvSpPr>
          <p:cNvPr id="4" name="TextBox 3">
            <a:extLst>
              <a:ext uri="{FF2B5EF4-FFF2-40B4-BE49-F238E27FC236}">
                <a16:creationId xmlns:a16="http://schemas.microsoft.com/office/drawing/2014/main" id="{E0DF914B-B95F-4B05-B488-08630D115938}"/>
              </a:ext>
            </a:extLst>
          </p:cNvPr>
          <p:cNvSpPr txBox="1"/>
          <p:nvPr/>
        </p:nvSpPr>
        <p:spPr>
          <a:xfrm>
            <a:off x="1040094" y="1639235"/>
            <a:ext cx="9022722" cy="59400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ea typeface="+mn-lt"/>
                <a:cs typeface="+mn-lt"/>
              </a:rPr>
              <a:t>In 2019, USI launched the 'National Report on Student Mental Health in Third Level Education’. </a:t>
            </a:r>
            <a:endParaRPr lang="en-US" sz="2000">
              <a:cs typeface="Calibri"/>
            </a:endParaRPr>
          </a:p>
          <a:p>
            <a:pPr marL="285750" indent="-285750">
              <a:buFont typeface="Arial"/>
              <a:buChar char="•"/>
            </a:pPr>
            <a:r>
              <a:rPr lang="en-GB" sz="2000" dirty="0">
                <a:ea typeface="+mn-lt"/>
                <a:cs typeface="+mn-lt"/>
              </a:rPr>
              <a:t>Analysed and detailed the results of the first National Student Mental Health Survey</a:t>
            </a:r>
          </a:p>
          <a:p>
            <a:pPr marL="285750" indent="-285750">
              <a:buFont typeface="Arial"/>
              <a:buChar char="•"/>
            </a:pPr>
            <a:r>
              <a:rPr lang="en-GB" sz="2000" dirty="0">
                <a:ea typeface="+mn-lt"/>
                <a:cs typeface="+mn-lt"/>
              </a:rPr>
              <a:t>Over 3,300 participants were surveyed</a:t>
            </a:r>
            <a:endParaRPr lang="en-GB" sz="2000" dirty="0">
              <a:cs typeface="Calibri"/>
            </a:endParaRPr>
          </a:p>
          <a:p>
            <a:pPr marL="285750" indent="-285750">
              <a:buFont typeface="Arial"/>
              <a:buChar char="•"/>
            </a:pPr>
            <a:endParaRPr lang="en-GB" sz="2000" dirty="0">
              <a:ea typeface="+mn-lt"/>
              <a:cs typeface="+mn-lt"/>
            </a:endParaRPr>
          </a:p>
          <a:p>
            <a:r>
              <a:rPr lang="en-GB" sz="2000" dirty="0">
                <a:ea typeface="+mn-lt"/>
                <a:cs typeface="+mn-lt"/>
              </a:rPr>
              <a:t>Each year, the USI runs a national mental health campaign which aim to </a:t>
            </a:r>
            <a:endParaRPr lang="en-US" sz="2000">
              <a:ea typeface="+mn-lt"/>
              <a:cs typeface="+mn-lt"/>
            </a:endParaRPr>
          </a:p>
          <a:p>
            <a:r>
              <a:rPr lang="en-GB" sz="2000" dirty="0">
                <a:ea typeface="+mn-lt"/>
                <a:cs typeface="+mn-lt"/>
              </a:rPr>
              <a:t>- Support students in speaking up about their mental health</a:t>
            </a:r>
            <a:endParaRPr lang="en-US" sz="2000">
              <a:ea typeface="+mn-lt"/>
              <a:cs typeface="+mn-lt"/>
            </a:endParaRPr>
          </a:p>
          <a:p>
            <a:r>
              <a:rPr lang="en-GB" sz="2000" dirty="0">
                <a:ea typeface="+mn-lt"/>
                <a:cs typeface="+mn-lt"/>
              </a:rPr>
              <a:t>- Destigmatising conversations about mental wellbeing  </a:t>
            </a:r>
            <a:endParaRPr lang="en-US" sz="2000">
              <a:ea typeface="+mn-lt"/>
              <a:cs typeface="+mn-lt"/>
            </a:endParaRPr>
          </a:p>
          <a:p>
            <a:r>
              <a:rPr lang="en-GB" sz="2000" dirty="0">
                <a:ea typeface="+mn-lt"/>
                <a:cs typeface="+mn-lt"/>
              </a:rPr>
              <a:t>- Lobbying for improved mental health supports in Ireland </a:t>
            </a:r>
            <a:endParaRPr lang="en-US" sz="2000">
              <a:ea typeface="+mn-lt"/>
              <a:cs typeface="+mn-lt"/>
            </a:endParaRPr>
          </a:p>
          <a:p>
            <a:r>
              <a:rPr lang="en-GB" sz="2000" dirty="0">
                <a:ea typeface="+mn-lt"/>
                <a:cs typeface="+mn-lt"/>
              </a:rPr>
              <a:t>- Providing practical supports to students</a:t>
            </a:r>
            <a:endParaRPr lang="en-US" sz="2000" dirty="0">
              <a:ea typeface="+mn-lt"/>
              <a:cs typeface="+mn-lt"/>
            </a:endParaRPr>
          </a:p>
          <a:p>
            <a:endParaRPr lang="en-GB" sz="2000" dirty="0">
              <a:ea typeface="+mn-lt"/>
              <a:cs typeface="+mn-lt"/>
            </a:endParaRPr>
          </a:p>
          <a:p>
            <a:endParaRPr lang="en-GB" sz="2000" dirty="0">
              <a:ea typeface="+mn-lt"/>
              <a:cs typeface="+mn-lt"/>
            </a:endParaRPr>
          </a:p>
          <a:p>
            <a:endParaRPr lang="en-GB" sz="2000" dirty="0">
              <a:cs typeface="Calibri"/>
            </a:endParaRPr>
          </a:p>
          <a:p>
            <a:endParaRPr lang="en-GB" sz="2000" dirty="0">
              <a:cs typeface="Calibri"/>
            </a:endParaRPr>
          </a:p>
          <a:p>
            <a:endParaRPr lang="en-GB" sz="2000" dirty="0">
              <a:cs typeface="Calibri"/>
            </a:endParaRPr>
          </a:p>
          <a:p>
            <a:endParaRPr lang="en-GB" sz="2000" dirty="0">
              <a:cs typeface="Calibri"/>
            </a:endParaRPr>
          </a:p>
          <a:p>
            <a:endParaRPr lang="en-GB" sz="2000" dirty="0">
              <a:cs typeface="Calibri"/>
            </a:endParaRPr>
          </a:p>
          <a:p>
            <a:endParaRPr lang="en-GB" sz="2000" b="1" dirty="0">
              <a:cs typeface="Calibri"/>
            </a:endParaRPr>
          </a:p>
        </p:txBody>
      </p:sp>
    </p:spTree>
    <p:extLst>
      <p:ext uri="{BB962C8B-B14F-4D97-AF65-F5344CB8AC3E}">
        <p14:creationId xmlns:p14="http://schemas.microsoft.com/office/powerpoint/2010/main" val="346641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4044B35D-E25D-4B79-B38D-0F10D8D0EC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picture containing table&#10;&#10;Description automatically generated">
            <a:extLst>
              <a:ext uri="{FF2B5EF4-FFF2-40B4-BE49-F238E27FC236}">
                <a16:creationId xmlns:a16="http://schemas.microsoft.com/office/drawing/2014/main" id="{9502D47C-193B-4F1C-81B5-1460B2C71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5" y="2005"/>
            <a:ext cx="12192000" cy="6858000"/>
          </a:xfrm>
          <a:prstGeom prst="rect">
            <a:avLst/>
          </a:prstGeom>
        </p:spPr>
      </p:pic>
      <p:sp>
        <p:nvSpPr>
          <p:cNvPr id="3" name="Subtitle 2">
            <a:extLst>
              <a:ext uri="{FF2B5EF4-FFF2-40B4-BE49-F238E27FC236}">
                <a16:creationId xmlns:a16="http://schemas.microsoft.com/office/drawing/2014/main" id="{85070D7C-F1D5-4D1A-98FB-950E5463721A}"/>
              </a:ext>
            </a:extLst>
          </p:cNvPr>
          <p:cNvSpPr>
            <a:spLocks noGrp="1"/>
          </p:cNvSpPr>
          <p:nvPr>
            <p:ph type="subTitle" idx="1"/>
          </p:nvPr>
        </p:nvSpPr>
        <p:spPr/>
        <p:txBody>
          <a:bodyPr lIns="91440" tIns="45720" rIns="91440" bIns="45720" anchor="t"/>
          <a:lstStyle/>
          <a:p>
            <a:pPr algn="l"/>
            <a:r>
              <a:rPr lang="en-IE" dirty="0">
                <a:cs typeface="Calibri" panose="020F0502020204030204"/>
              </a:rPr>
              <a:t>- </a:t>
            </a:r>
            <a:endParaRPr lang="en-IE" sz="1800" dirty="0">
              <a:cs typeface="Calibri" panose="020F0502020204030204"/>
            </a:endParaRPr>
          </a:p>
          <a:p>
            <a:pPr algn="l"/>
            <a:endParaRPr lang="en-IE" dirty="0">
              <a:cs typeface="Calibri" panose="020F0502020204030204"/>
            </a:endParaRPr>
          </a:p>
        </p:txBody>
      </p:sp>
      <p:pic>
        <p:nvPicPr>
          <p:cNvPr id="8" name="Picture 7" descr="Logo&#10;&#10;Description automatically generated">
            <a:extLst>
              <a:ext uri="{FF2B5EF4-FFF2-40B4-BE49-F238E27FC236}">
                <a16:creationId xmlns:a16="http://schemas.microsoft.com/office/drawing/2014/main" id="{49B6B6FA-BD31-4F29-93CE-99DEFC3456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292" y="5768343"/>
            <a:ext cx="1840679" cy="1009405"/>
          </a:xfrm>
          <a:prstGeom prst="rect">
            <a:avLst/>
          </a:prstGeom>
        </p:spPr>
      </p:pic>
      <p:sp>
        <p:nvSpPr>
          <p:cNvPr id="9" name="TextBox 8">
            <a:extLst>
              <a:ext uri="{FF2B5EF4-FFF2-40B4-BE49-F238E27FC236}">
                <a16:creationId xmlns:a16="http://schemas.microsoft.com/office/drawing/2014/main" id="{5A6ACD4F-0833-4EEC-9287-41794E1DCEC6}"/>
              </a:ext>
            </a:extLst>
          </p:cNvPr>
          <p:cNvSpPr txBox="1"/>
          <p:nvPr/>
        </p:nvSpPr>
        <p:spPr>
          <a:xfrm>
            <a:off x="1289957" y="783938"/>
            <a:ext cx="7903028" cy="584775"/>
          </a:xfrm>
          <a:prstGeom prst="rect">
            <a:avLst/>
          </a:prstGeom>
          <a:noFill/>
        </p:spPr>
        <p:txBody>
          <a:bodyPr wrap="square" lIns="91440" tIns="45720" rIns="91440" bIns="45720" rtlCol="0" anchor="t">
            <a:spAutoFit/>
          </a:bodyPr>
          <a:lstStyle/>
          <a:p>
            <a:pPr algn="ctr"/>
            <a:endParaRPr lang="en-IE" sz="3200" dirty="0">
              <a:cs typeface="Calibri"/>
            </a:endParaRPr>
          </a:p>
        </p:txBody>
      </p:sp>
      <p:sp>
        <p:nvSpPr>
          <p:cNvPr id="10" name="TextBox 9">
            <a:extLst>
              <a:ext uri="{FF2B5EF4-FFF2-40B4-BE49-F238E27FC236}">
                <a16:creationId xmlns:a16="http://schemas.microsoft.com/office/drawing/2014/main" id="{CD73C760-1B00-4A3A-8596-E2FEDF2A892E}"/>
              </a:ext>
            </a:extLst>
          </p:cNvPr>
          <p:cNvSpPr txBox="1"/>
          <p:nvPr/>
        </p:nvSpPr>
        <p:spPr>
          <a:xfrm>
            <a:off x="1525696" y="410696"/>
            <a:ext cx="8413820" cy="646331"/>
          </a:xfrm>
          <a:prstGeom prst="rect">
            <a:avLst/>
          </a:prstGeom>
          <a:noFill/>
        </p:spPr>
        <p:txBody>
          <a:bodyPr wrap="square" lIns="91440" tIns="45720" rIns="91440" bIns="45720" rtlCol="0" anchor="t">
            <a:spAutoFit/>
          </a:bodyPr>
          <a:lstStyle/>
          <a:p>
            <a:endParaRPr lang="en-GB" sz="3600" b="1" dirty="0">
              <a:ea typeface="+mn-lt"/>
              <a:cs typeface="+mn-lt"/>
            </a:endParaRPr>
          </a:p>
        </p:txBody>
      </p:sp>
      <p:sp>
        <p:nvSpPr>
          <p:cNvPr id="4" name="TextBox 3">
            <a:extLst>
              <a:ext uri="{FF2B5EF4-FFF2-40B4-BE49-F238E27FC236}">
                <a16:creationId xmlns:a16="http://schemas.microsoft.com/office/drawing/2014/main" id="{E0DF914B-B95F-4B05-B488-08630D115938}"/>
              </a:ext>
            </a:extLst>
          </p:cNvPr>
          <p:cNvSpPr txBox="1"/>
          <p:nvPr/>
        </p:nvSpPr>
        <p:spPr>
          <a:xfrm>
            <a:off x="1526006" y="1341062"/>
            <a:ext cx="6563225" cy="42411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dirty="0">
                <a:ea typeface="+mn-lt"/>
                <a:cs typeface="+mn-lt"/>
              </a:rPr>
              <a:t>Partnership with the National Forum. </a:t>
            </a:r>
            <a:endParaRPr lang="en-GB" b="1" dirty="0">
              <a:ea typeface="+mn-lt"/>
              <a:cs typeface="+mn-lt"/>
            </a:endParaRPr>
          </a:p>
          <a:p>
            <a:pPr marL="285750" indent="-285750">
              <a:buFont typeface="Arial"/>
              <a:buChar char="•"/>
            </a:pPr>
            <a:endParaRPr lang="en-GB" dirty="0">
              <a:ea typeface="+mn-lt"/>
              <a:cs typeface="+mn-lt"/>
            </a:endParaRPr>
          </a:p>
          <a:p>
            <a:pPr marL="285750" indent="-285750">
              <a:buFont typeface="Arial"/>
              <a:buChar char="•"/>
            </a:pPr>
            <a:r>
              <a:rPr lang="en-GB" dirty="0">
                <a:ea typeface="+mn-lt"/>
                <a:cs typeface="+mn-lt"/>
              </a:rPr>
              <a:t>How wellbeing is embedded in the curricula of higher education institutions and identify features of good practice.</a:t>
            </a:r>
          </a:p>
          <a:p>
            <a:pPr marL="742950" lvl="1" indent="-285750">
              <a:lnSpc>
                <a:spcPct val="90000"/>
              </a:lnSpc>
              <a:spcBef>
                <a:spcPts val="1000"/>
              </a:spcBef>
              <a:buFont typeface="Arial"/>
              <a:buChar char="•"/>
            </a:pPr>
            <a:r>
              <a:rPr lang="en-IE" dirty="0">
                <a:ea typeface="+mn-lt"/>
                <a:cs typeface="+mn-lt"/>
              </a:rPr>
              <a:t>Further investigation into best practice </a:t>
            </a:r>
            <a:endParaRPr lang="en-US">
              <a:ea typeface="+mn-lt"/>
              <a:cs typeface="+mn-lt"/>
            </a:endParaRPr>
          </a:p>
          <a:p>
            <a:pPr marL="742950" lvl="1" indent="-285750">
              <a:lnSpc>
                <a:spcPct val="90000"/>
              </a:lnSpc>
              <a:spcBef>
                <a:spcPts val="1000"/>
              </a:spcBef>
              <a:buFont typeface="Arial"/>
              <a:buChar char="•"/>
            </a:pPr>
            <a:r>
              <a:rPr lang="en-IE" dirty="0">
                <a:ea typeface="+mn-lt"/>
                <a:cs typeface="+mn-lt"/>
              </a:rPr>
              <a:t> Professional development for staff </a:t>
            </a:r>
            <a:endParaRPr lang="en-US">
              <a:ea typeface="+mn-lt"/>
              <a:cs typeface="+mn-lt"/>
            </a:endParaRPr>
          </a:p>
          <a:p>
            <a:pPr marL="742950" lvl="1" indent="-285750">
              <a:lnSpc>
                <a:spcPct val="90000"/>
              </a:lnSpc>
              <a:spcBef>
                <a:spcPts val="1000"/>
              </a:spcBef>
              <a:buFont typeface="Arial"/>
              <a:buChar char="•"/>
            </a:pPr>
            <a:r>
              <a:rPr lang="en-IE" dirty="0">
                <a:ea typeface="+mn-lt"/>
                <a:cs typeface="+mn-lt"/>
              </a:rPr>
              <a:t>Whole institution approach </a:t>
            </a:r>
            <a:endParaRPr lang="en-US">
              <a:ea typeface="+mn-lt"/>
              <a:cs typeface="+mn-lt"/>
            </a:endParaRPr>
          </a:p>
          <a:p>
            <a:pPr marL="742950" lvl="1" indent="-285750">
              <a:lnSpc>
                <a:spcPct val="90000"/>
              </a:lnSpc>
              <a:spcBef>
                <a:spcPts val="1000"/>
              </a:spcBef>
              <a:buFont typeface="Arial"/>
              <a:buChar char="•"/>
            </a:pPr>
            <a:r>
              <a:rPr lang="en-IE" dirty="0">
                <a:ea typeface="+mn-lt"/>
                <a:cs typeface="+mn-lt"/>
              </a:rPr>
              <a:t>Senior Management, Academic and Support Staff and Student Partnership </a:t>
            </a:r>
            <a:endParaRPr lang="en-US">
              <a:ea typeface="+mn-lt"/>
              <a:cs typeface="+mn-lt"/>
            </a:endParaRPr>
          </a:p>
          <a:p>
            <a:pPr marL="742950" lvl="1" indent="-285750">
              <a:lnSpc>
                <a:spcPct val="90000"/>
              </a:lnSpc>
              <a:spcBef>
                <a:spcPts val="1000"/>
              </a:spcBef>
              <a:buFont typeface="Arial"/>
              <a:buChar char="•"/>
            </a:pPr>
            <a:r>
              <a:rPr lang="en-IE" dirty="0">
                <a:ea typeface="+mn-lt"/>
                <a:cs typeface="+mn-lt"/>
              </a:rPr>
              <a:t>Evidence informed nationally led, collaboration to identify good practice </a:t>
            </a:r>
            <a:endParaRPr lang="en-US">
              <a:ea typeface="+mn-lt"/>
              <a:cs typeface="+mn-lt"/>
            </a:endParaRPr>
          </a:p>
          <a:p>
            <a:pPr marL="742950" lvl="1" indent="-285750">
              <a:lnSpc>
                <a:spcPct val="90000"/>
              </a:lnSpc>
              <a:spcBef>
                <a:spcPts val="1000"/>
              </a:spcBef>
              <a:buFont typeface="Arial"/>
              <a:buChar char="•"/>
            </a:pPr>
            <a:r>
              <a:rPr lang="en-IE" dirty="0">
                <a:ea typeface="+mn-lt"/>
                <a:cs typeface="+mn-lt"/>
              </a:rPr>
              <a:t>National collaborative network </a:t>
            </a:r>
          </a:p>
          <a:p>
            <a:pPr marL="285750" indent="-285750">
              <a:buFont typeface="Arial"/>
              <a:buChar char="•"/>
            </a:pPr>
            <a:endParaRPr lang="en-GB" dirty="0">
              <a:ea typeface="+mn-lt"/>
              <a:cs typeface="+mn-lt"/>
            </a:endParaRPr>
          </a:p>
        </p:txBody>
      </p:sp>
      <p:sp>
        <p:nvSpPr>
          <p:cNvPr id="13" name="TextBox 12">
            <a:extLst>
              <a:ext uri="{FF2B5EF4-FFF2-40B4-BE49-F238E27FC236}">
                <a16:creationId xmlns:a16="http://schemas.microsoft.com/office/drawing/2014/main" id="{B0922988-E299-4CA3-AC0C-CE5DD897665D}"/>
              </a:ext>
            </a:extLst>
          </p:cNvPr>
          <p:cNvSpPr txBox="1"/>
          <p:nvPr/>
        </p:nvSpPr>
        <p:spPr>
          <a:xfrm>
            <a:off x="1436395" y="349053"/>
            <a:ext cx="6852872" cy="707886"/>
          </a:xfrm>
          <a:prstGeom prst="rect">
            <a:avLst/>
          </a:prstGeom>
          <a:noFill/>
        </p:spPr>
        <p:txBody>
          <a:bodyPr wrap="square" lIns="91440" tIns="45720" rIns="91440" bIns="45720" rtlCol="0" anchor="t">
            <a:spAutoFit/>
          </a:bodyPr>
          <a:lstStyle/>
          <a:p>
            <a:r>
              <a:rPr lang="en-IE" sz="4000" dirty="0">
                <a:solidFill>
                  <a:schemeClr val="bg1">
                    <a:lumMod val="95000"/>
                  </a:schemeClr>
                </a:solidFill>
                <a:latin typeface="Arial"/>
                <a:cs typeface="Arial"/>
              </a:rPr>
              <a:t>Wellbeing in the Curriculum</a:t>
            </a:r>
            <a:endParaRPr lang="en-IE" sz="4000" dirty="0" err="1">
              <a:solidFill>
                <a:schemeClr val="bg1">
                  <a:lumMod val="95000"/>
                </a:schemeClr>
              </a:solidFill>
              <a:latin typeface="Arial" panose="020B0604020202020204" pitchFamily="34" charset="0"/>
              <a:cs typeface="Arial" panose="020B0604020202020204" pitchFamily="34" charset="0"/>
            </a:endParaRPr>
          </a:p>
        </p:txBody>
      </p:sp>
      <p:pic>
        <p:nvPicPr>
          <p:cNvPr id="14" name="Picture 14" descr="A picture containing text, vector graphics, toy, stationary&#10;&#10;Description automatically generated">
            <a:extLst>
              <a:ext uri="{FF2B5EF4-FFF2-40B4-BE49-F238E27FC236}">
                <a16:creationId xmlns:a16="http://schemas.microsoft.com/office/drawing/2014/main" id="{9C0E7B46-9A01-458E-9AA6-8BD798033F0A}"/>
              </a:ext>
            </a:extLst>
          </p:cNvPr>
          <p:cNvPicPr>
            <a:picLocks noChangeAspect="1"/>
          </p:cNvPicPr>
          <p:nvPr/>
        </p:nvPicPr>
        <p:blipFill>
          <a:blip r:embed="rId5"/>
          <a:stretch>
            <a:fillRect/>
          </a:stretch>
        </p:blipFill>
        <p:spPr>
          <a:xfrm>
            <a:off x="7922795" y="3334494"/>
            <a:ext cx="3755857" cy="2946247"/>
          </a:xfrm>
          <a:prstGeom prst="rect">
            <a:avLst/>
          </a:prstGeom>
        </p:spPr>
      </p:pic>
    </p:spTree>
    <p:extLst>
      <p:ext uri="{BB962C8B-B14F-4D97-AF65-F5344CB8AC3E}">
        <p14:creationId xmlns:p14="http://schemas.microsoft.com/office/powerpoint/2010/main" val="204106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able&#10;&#10;Description automatically generated">
            <a:extLst>
              <a:ext uri="{FF2B5EF4-FFF2-40B4-BE49-F238E27FC236}">
                <a16:creationId xmlns:a16="http://schemas.microsoft.com/office/drawing/2014/main" id="{A7861573-1574-47DF-B887-596072D969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Logo&#10;&#10;Description automatically generated">
            <a:extLst>
              <a:ext uri="{FF2B5EF4-FFF2-40B4-BE49-F238E27FC236}">
                <a16:creationId xmlns:a16="http://schemas.microsoft.com/office/drawing/2014/main" id="{30D513FD-E6A9-40CB-8802-E5830DF84A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092" y="5849558"/>
            <a:ext cx="1648673" cy="899615"/>
          </a:xfrm>
          <a:prstGeom prst="rect">
            <a:avLst/>
          </a:prstGeom>
        </p:spPr>
      </p:pic>
      <p:sp>
        <p:nvSpPr>
          <p:cNvPr id="12" name="TextBox 11">
            <a:extLst>
              <a:ext uri="{FF2B5EF4-FFF2-40B4-BE49-F238E27FC236}">
                <a16:creationId xmlns:a16="http://schemas.microsoft.com/office/drawing/2014/main" id="{B27DCB65-1816-4485-843B-AE01E2A1FD82}"/>
              </a:ext>
            </a:extLst>
          </p:cNvPr>
          <p:cNvSpPr txBox="1"/>
          <p:nvPr/>
        </p:nvSpPr>
        <p:spPr>
          <a:xfrm>
            <a:off x="1296027" y="268843"/>
            <a:ext cx="5399057" cy="707886"/>
          </a:xfrm>
          <a:prstGeom prst="rect">
            <a:avLst/>
          </a:prstGeom>
          <a:noFill/>
        </p:spPr>
        <p:txBody>
          <a:bodyPr wrap="square" lIns="91440" tIns="45720" rIns="91440" bIns="45720" rtlCol="0" anchor="t">
            <a:spAutoFit/>
          </a:bodyPr>
          <a:lstStyle/>
          <a:p>
            <a:r>
              <a:rPr lang="en-IE" sz="4000" dirty="0">
                <a:solidFill>
                  <a:schemeClr val="bg1">
                    <a:lumMod val="95000"/>
                  </a:schemeClr>
                </a:solidFill>
                <a:latin typeface="Arial"/>
                <a:cs typeface="Arial"/>
              </a:rPr>
              <a:t>My Person Experience</a:t>
            </a:r>
            <a:endParaRPr lang="en-IE" sz="4000" dirty="0" err="1">
              <a:solidFill>
                <a:schemeClr val="bg1">
                  <a:lumMod val="95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0DF4AE8-DD3A-4D22-AD23-41B9890767FB}"/>
              </a:ext>
            </a:extLst>
          </p:cNvPr>
          <p:cNvSpPr txBox="1"/>
          <p:nvPr/>
        </p:nvSpPr>
        <p:spPr>
          <a:xfrm>
            <a:off x="4851357" y="1637417"/>
            <a:ext cx="687678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GB" sz="2000" dirty="0">
              <a:cs typeface="Calibri"/>
            </a:endParaRPr>
          </a:p>
          <a:p>
            <a:pPr marL="285750" indent="-285750">
              <a:buFont typeface="Arial"/>
              <a:buChar char="•"/>
            </a:pPr>
            <a:endParaRPr lang="en-GB" sz="2000" dirty="0">
              <a:cs typeface="Calibri"/>
            </a:endParaRPr>
          </a:p>
        </p:txBody>
      </p:sp>
      <p:sp>
        <p:nvSpPr>
          <p:cNvPr id="2" name="TextBox 1">
            <a:extLst>
              <a:ext uri="{FF2B5EF4-FFF2-40B4-BE49-F238E27FC236}">
                <a16:creationId xmlns:a16="http://schemas.microsoft.com/office/drawing/2014/main" id="{E1BF0E58-B276-4E00-B79E-0149858F8D05}"/>
              </a:ext>
            </a:extLst>
          </p:cNvPr>
          <p:cNvSpPr txBox="1"/>
          <p:nvPr/>
        </p:nvSpPr>
        <p:spPr>
          <a:xfrm>
            <a:off x="1365584" y="1886953"/>
            <a:ext cx="4287252"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cs typeface="Calibri"/>
              </a:rPr>
              <a:t>Student2Student Peer-mentoring</a:t>
            </a:r>
          </a:p>
          <a:p>
            <a:endParaRPr lang="en-GB" sz="2000" b="1" dirty="0">
              <a:cs typeface="Calibri"/>
            </a:endParaRPr>
          </a:p>
          <a:p>
            <a:r>
              <a:rPr lang="en-GB" sz="2000" dirty="0">
                <a:cs typeface="Calibri"/>
              </a:rPr>
              <a:t>- Guidance</a:t>
            </a:r>
          </a:p>
          <a:p>
            <a:r>
              <a:rPr lang="en-GB" sz="2000" dirty="0">
                <a:cs typeface="Calibri"/>
              </a:rPr>
              <a:t>- Practical Support</a:t>
            </a:r>
          </a:p>
          <a:p>
            <a:r>
              <a:rPr lang="en-GB" sz="2000" dirty="0">
                <a:cs typeface="Calibri"/>
              </a:rPr>
              <a:t>- Friends </a:t>
            </a:r>
          </a:p>
          <a:p>
            <a:r>
              <a:rPr lang="en-GB" sz="2000" dirty="0">
                <a:cs typeface="Calibri"/>
              </a:rPr>
              <a:t>- Social Activities </a:t>
            </a:r>
          </a:p>
          <a:p>
            <a:r>
              <a:rPr lang="en-GB" sz="2000" dirty="0">
                <a:cs typeface="Calibri"/>
              </a:rPr>
              <a:t>- Signposting </a:t>
            </a:r>
          </a:p>
          <a:p>
            <a:r>
              <a:rPr lang="en-GB" sz="2000" dirty="0">
                <a:cs typeface="Calibri"/>
              </a:rPr>
              <a:t>- Long lasting impact </a:t>
            </a:r>
          </a:p>
          <a:p>
            <a:endParaRPr lang="en-GB" dirty="0">
              <a:cs typeface="Calibri"/>
            </a:endParaRPr>
          </a:p>
          <a:p>
            <a:endParaRPr lang="en-GB" dirty="0">
              <a:cs typeface="Calibri"/>
            </a:endParaRPr>
          </a:p>
        </p:txBody>
      </p:sp>
      <p:pic>
        <p:nvPicPr>
          <p:cNvPr id="4" name="Picture 7">
            <a:extLst>
              <a:ext uri="{FF2B5EF4-FFF2-40B4-BE49-F238E27FC236}">
                <a16:creationId xmlns:a16="http://schemas.microsoft.com/office/drawing/2014/main" id="{96C496D2-1567-45EF-9EBC-7701A7DD5921}"/>
              </a:ext>
            </a:extLst>
          </p:cNvPr>
          <p:cNvPicPr>
            <a:picLocks noChangeAspect="1"/>
          </p:cNvPicPr>
          <p:nvPr/>
        </p:nvPicPr>
        <p:blipFill rotWithShape="1">
          <a:blip r:embed="rId5"/>
          <a:srcRect l="15151" r="19936" b="483"/>
          <a:stretch/>
        </p:blipFill>
        <p:spPr>
          <a:xfrm>
            <a:off x="5744614" y="1886529"/>
            <a:ext cx="5941809" cy="2992683"/>
          </a:xfrm>
          <a:prstGeom prst="rect">
            <a:avLst/>
          </a:prstGeom>
        </p:spPr>
      </p:pic>
    </p:spTree>
    <p:extLst>
      <p:ext uri="{BB962C8B-B14F-4D97-AF65-F5344CB8AC3E}">
        <p14:creationId xmlns:p14="http://schemas.microsoft.com/office/powerpoint/2010/main" val="191371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able&#10;&#10;Description automatically generated">
            <a:extLst>
              <a:ext uri="{FF2B5EF4-FFF2-40B4-BE49-F238E27FC236}">
                <a16:creationId xmlns:a16="http://schemas.microsoft.com/office/drawing/2014/main" id="{A7861573-1574-47DF-B887-596072D969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Logo&#10;&#10;Description automatically generated">
            <a:extLst>
              <a:ext uri="{FF2B5EF4-FFF2-40B4-BE49-F238E27FC236}">
                <a16:creationId xmlns:a16="http://schemas.microsoft.com/office/drawing/2014/main" id="{30D513FD-E6A9-40CB-8802-E5830DF84A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092" y="5849558"/>
            <a:ext cx="1648673" cy="899615"/>
          </a:xfrm>
          <a:prstGeom prst="rect">
            <a:avLst/>
          </a:prstGeom>
        </p:spPr>
      </p:pic>
      <p:sp>
        <p:nvSpPr>
          <p:cNvPr id="12" name="TextBox 11">
            <a:extLst>
              <a:ext uri="{FF2B5EF4-FFF2-40B4-BE49-F238E27FC236}">
                <a16:creationId xmlns:a16="http://schemas.microsoft.com/office/drawing/2014/main" id="{B27DCB65-1816-4485-843B-AE01E2A1FD82}"/>
              </a:ext>
            </a:extLst>
          </p:cNvPr>
          <p:cNvSpPr txBox="1"/>
          <p:nvPr/>
        </p:nvSpPr>
        <p:spPr>
          <a:xfrm>
            <a:off x="985211" y="308948"/>
            <a:ext cx="6181109" cy="707886"/>
          </a:xfrm>
          <a:prstGeom prst="rect">
            <a:avLst/>
          </a:prstGeom>
          <a:noFill/>
        </p:spPr>
        <p:txBody>
          <a:bodyPr wrap="square" lIns="91440" tIns="45720" rIns="91440" bIns="45720" rtlCol="0" anchor="t">
            <a:spAutoFit/>
          </a:bodyPr>
          <a:lstStyle/>
          <a:p>
            <a:r>
              <a:rPr lang="en-IE" sz="4000" dirty="0">
                <a:solidFill>
                  <a:schemeClr val="bg1">
                    <a:lumMod val="95000"/>
                  </a:schemeClr>
                </a:solidFill>
                <a:latin typeface="Arial"/>
                <a:cs typeface="Arial"/>
              </a:rPr>
              <a:t>Student Representation</a:t>
            </a:r>
            <a:endParaRPr lang="en-US" dirty="0">
              <a:solidFill>
                <a:schemeClr val="bg1">
                  <a:lumMod val="95000"/>
                </a:schemeClr>
              </a:solidFill>
            </a:endParaRPr>
          </a:p>
        </p:txBody>
      </p:sp>
      <p:sp>
        <p:nvSpPr>
          <p:cNvPr id="6" name="TextBox 5">
            <a:extLst>
              <a:ext uri="{FF2B5EF4-FFF2-40B4-BE49-F238E27FC236}">
                <a16:creationId xmlns:a16="http://schemas.microsoft.com/office/drawing/2014/main" id="{70DF4AE8-DD3A-4D22-AD23-41B9890767FB}"/>
              </a:ext>
            </a:extLst>
          </p:cNvPr>
          <p:cNvSpPr txBox="1"/>
          <p:nvPr/>
        </p:nvSpPr>
        <p:spPr>
          <a:xfrm>
            <a:off x="4851357" y="1637417"/>
            <a:ext cx="687678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GB" sz="2000" dirty="0">
              <a:cs typeface="Calibri"/>
            </a:endParaRPr>
          </a:p>
          <a:p>
            <a:pPr marL="285750" indent="-285750">
              <a:buFont typeface="Arial"/>
              <a:buChar char="•"/>
            </a:pPr>
            <a:endParaRPr lang="en-GB" sz="2000" dirty="0">
              <a:cs typeface="Calibri"/>
            </a:endParaRPr>
          </a:p>
        </p:txBody>
      </p:sp>
      <p:sp>
        <p:nvSpPr>
          <p:cNvPr id="2" name="TextBox 1">
            <a:extLst>
              <a:ext uri="{FF2B5EF4-FFF2-40B4-BE49-F238E27FC236}">
                <a16:creationId xmlns:a16="http://schemas.microsoft.com/office/drawing/2014/main" id="{E1BF0E58-B276-4E00-B79E-0149858F8D05}"/>
              </a:ext>
            </a:extLst>
          </p:cNvPr>
          <p:cNvSpPr txBox="1"/>
          <p:nvPr/>
        </p:nvSpPr>
        <p:spPr>
          <a:xfrm>
            <a:off x="1195137" y="1636295"/>
            <a:ext cx="391627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IE" dirty="0">
                <a:ea typeface="+mn-lt"/>
                <a:cs typeface="+mn-lt"/>
              </a:rPr>
              <a:t>Student representation and organisation includes all activities that are student-led or peer-led</a:t>
            </a:r>
            <a:endParaRPr lang="en-GB" dirty="0">
              <a:ea typeface="+mn-lt"/>
              <a:cs typeface="+mn-lt"/>
            </a:endParaRPr>
          </a:p>
          <a:p>
            <a:endParaRPr lang="en-IE" dirty="0">
              <a:ea typeface="+mn-lt"/>
              <a:cs typeface="+mn-lt"/>
            </a:endParaRPr>
          </a:p>
          <a:p>
            <a:r>
              <a:rPr lang="en-IE" dirty="0">
                <a:ea typeface="+mn-lt"/>
                <a:cs typeface="+mn-lt"/>
              </a:rPr>
              <a:t>This includes representation structures, which most often take the form of students’ unions and student councils </a:t>
            </a:r>
            <a:endParaRPr lang="en-GB" dirty="0">
              <a:ea typeface="+mn-lt"/>
              <a:cs typeface="+mn-lt"/>
            </a:endParaRPr>
          </a:p>
          <a:p>
            <a:endParaRPr lang="en-IE" dirty="0">
              <a:ea typeface="+mn-lt"/>
              <a:cs typeface="+mn-lt"/>
            </a:endParaRPr>
          </a:p>
          <a:p>
            <a:r>
              <a:rPr lang="en-IE" dirty="0">
                <a:ea typeface="+mn-lt"/>
                <a:cs typeface="+mn-lt"/>
              </a:rPr>
              <a:t>It also extends to other forms of organisation like peer-support initiatives, clubs and societies, or even less structured organisation like campaign groups</a:t>
            </a:r>
            <a:endParaRPr lang="en-GB" dirty="0">
              <a:ea typeface="+mn-lt"/>
              <a:cs typeface="+mn-lt"/>
            </a:endParaRPr>
          </a:p>
          <a:p>
            <a:endParaRPr lang="en-GB" dirty="0">
              <a:cs typeface="Calibri"/>
            </a:endParaRPr>
          </a:p>
          <a:p>
            <a:endParaRPr lang="en-GB" dirty="0">
              <a:cs typeface="Calibri"/>
            </a:endParaRPr>
          </a:p>
          <a:p>
            <a:endParaRPr lang="en-GB" dirty="0">
              <a:cs typeface="Calibri"/>
            </a:endParaRPr>
          </a:p>
        </p:txBody>
      </p:sp>
      <p:pic>
        <p:nvPicPr>
          <p:cNvPr id="3" name="Picture 7" descr="Diagram&#10;&#10;Description automatically generated">
            <a:extLst>
              <a:ext uri="{FF2B5EF4-FFF2-40B4-BE49-F238E27FC236}">
                <a16:creationId xmlns:a16="http://schemas.microsoft.com/office/drawing/2014/main" id="{48FF21D1-3A45-4333-836B-AE837E915AD2}"/>
              </a:ext>
            </a:extLst>
          </p:cNvPr>
          <p:cNvPicPr>
            <a:picLocks noChangeAspect="1"/>
          </p:cNvPicPr>
          <p:nvPr/>
        </p:nvPicPr>
        <p:blipFill rotWithShape="1">
          <a:blip r:embed="rId5"/>
          <a:srcRect t="5021" b="209"/>
          <a:stretch/>
        </p:blipFill>
        <p:spPr>
          <a:xfrm>
            <a:off x="7456915" y="1160776"/>
            <a:ext cx="3519071" cy="4536348"/>
          </a:xfrm>
          <a:prstGeom prst="rect">
            <a:avLst/>
          </a:prstGeom>
        </p:spPr>
      </p:pic>
      <p:sp>
        <p:nvSpPr>
          <p:cNvPr id="8" name="TextBox 7">
            <a:extLst>
              <a:ext uri="{FF2B5EF4-FFF2-40B4-BE49-F238E27FC236}">
                <a16:creationId xmlns:a16="http://schemas.microsoft.com/office/drawing/2014/main" id="{F94C631E-C321-49CF-98B3-DD8EAB8E9599}"/>
              </a:ext>
            </a:extLst>
          </p:cNvPr>
          <p:cNvSpPr txBox="1"/>
          <p:nvPr/>
        </p:nvSpPr>
        <p:spPr>
          <a:xfrm>
            <a:off x="9928058" y="5977690"/>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i="1" dirty="0" err="1"/>
              <a:t>NStEP</a:t>
            </a:r>
            <a:r>
              <a:rPr lang="en-GB" i="1" dirty="0"/>
              <a:t> (2021) </a:t>
            </a:r>
            <a:endParaRPr lang="en-US" dirty="0"/>
          </a:p>
          <a:p>
            <a:endParaRPr lang="en-GB" i="1" dirty="0">
              <a:cs typeface="Calibri"/>
            </a:endParaRPr>
          </a:p>
        </p:txBody>
      </p:sp>
    </p:spTree>
    <p:extLst>
      <p:ext uri="{BB962C8B-B14F-4D97-AF65-F5344CB8AC3E}">
        <p14:creationId xmlns:p14="http://schemas.microsoft.com/office/powerpoint/2010/main" val="3764894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TotalTime>
  <Words>1481</Words>
  <Application>Microsoft Office PowerPoint</Application>
  <PresentationFormat>Widescreen</PresentationFormat>
  <Paragraphs>131</Paragraphs>
  <Slides>17</Slides>
  <Notes>10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O'Connor</dc:creator>
  <cp:lastModifiedBy>Megan O'Connor</cp:lastModifiedBy>
  <cp:revision>805</cp:revision>
  <dcterms:created xsi:type="dcterms:W3CDTF">2021-07-16T11:14:55Z</dcterms:created>
  <dcterms:modified xsi:type="dcterms:W3CDTF">2022-02-18T11:05:19Z</dcterms:modified>
</cp:coreProperties>
</file>